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1"/>
  </p:notesMasterIdLst>
  <p:sldIdLst>
    <p:sldId id="301" r:id="rId2"/>
    <p:sldId id="302" r:id="rId3"/>
    <p:sldId id="304" r:id="rId4"/>
    <p:sldId id="323" r:id="rId5"/>
    <p:sldId id="305" r:id="rId6"/>
    <p:sldId id="306" r:id="rId7"/>
    <p:sldId id="307" r:id="rId8"/>
    <p:sldId id="308" r:id="rId9"/>
    <p:sldId id="454" r:id="rId10"/>
    <p:sldId id="422" r:id="rId11"/>
    <p:sldId id="423" r:id="rId12"/>
    <p:sldId id="424" r:id="rId13"/>
    <p:sldId id="367" r:id="rId14"/>
    <p:sldId id="371" r:id="rId15"/>
    <p:sldId id="311" r:id="rId16"/>
    <p:sldId id="418" r:id="rId17"/>
    <p:sldId id="378" r:id="rId18"/>
    <p:sldId id="379" r:id="rId19"/>
    <p:sldId id="380" r:id="rId20"/>
    <p:sldId id="381" r:id="rId21"/>
    <p:sldId id="382" r:id="rId22"/>
    <p:sldId id="383" r:id="rId23"/>
    <p:sldId id="384" r:id="rId24"/>
    <p:sldId id="385" r:id="rId25"/>
    <p:sldId id="386" r:id="rId26"/>
    <p:sldId id="387" r:id="rId27"/>
    <p:sldId id="388" r:id="rId28"/>
    <p:sldId id="455" r:id="rId29"/>
    <p:sldId id="419" r:id="rId30"/>
    <p:sldId id="420" r:id="rId31"/>
    <p:sldId id="421" r:id="rId32"/>
    <p:sldId id="456" r:id="rId33"/>
    <p:sldId id="372" r:id="rId34"/>
    <p:sldId id="373" r:id="rId35"/>
    <p:sldId id="374" r:id="rId36"/>
    <p:sldId id="375" r:id="rId37"/>
    <p:sldId id="376" r:id="rId38"/>
    <p:sldId id="377" r:id="rId39"/>
    <p:sldId id="431" r:id="rId40"/>
    <p:sldId id="432" r:id="rId41"/>
    <p:sldId id="433" r:id="rId42"/>
    <p:sldId id="434" r:id="rId43"/>
    <p:sldId id="435" r:id="rId44"/>
    <p:sldId id="436" r:id="rId45"/>
    <p:sldId id="437" r:id="rId46"/>
    <p:sldId id="438" r:id="rId47"/>
    <p:sldId id="439" r:id="rId48"/>
    <p:sldId id="440" r:id="rId49"/>
    <p:sldId id="441" r:id="rId50"/>
    <p:sldId id="457" r:id="rId51"/>
    <p:sldId id="442" r:id="rId52"/>
    <p:sldId id="443" r:id="rId53"/>
    <p:sldId id="444" r:id="rId54"/>
    <p:sldId id="445" r:id="rId55"/>
    <p:sldId id="446" r:id="rId56"/>
    <p:sldId id="447" r:id="rId57"/>
    <p:sldId id="448" r:id="rId58"/>
    <p:sldId id="449" r:id="rId59"/>
    <p:sldId id="450" r:id="rId60"/>
    <p:sldId id="451" r:id="rId61"/>
    <p:sldId id="452" r:id="rId62"/>
    <p:sldId id="453" r:id="rId63"/>
    <p:sldId id="417" r:id="rId64"/>
    <p:sldId id="310" r:id="rId65"/>
    <p:sldId id="399" r:id="rId66"/>
    <p:sldId id="458" r:id="rId67"/>
    <p:sldId id="400" r:id="rId68"/>
    <p:sldId id="401" r:id="rId69"/>
    <p:sldId id="402" r:id="rId70"/>
    <p:sldId id="403" r:id="rId71"/>
    <p:sldId id="404" r:id="rId72"/>
    <p:sldId id="405" r:id="rId73"/>
    <p:sldId id="406" r:id="rId74"/>
    <p:sldId id="407" r:id="rId75"/>
    <p:sldId id="408" r:id="rId76"/>
    <p:sldId id="409" r:id="rId77"/>
    <p:sldId id="410" r:id="rId78"/>
    <p:sldId id="411" r:id="rId79"/>
    <p:sldId id="309"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F5E02-5659-4C3E-953F-493E6B883E87}" v="3721" dt="2018-07-30T17:02:13.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5" autoAdjust="0"/>
    <p:restoredTop sz="94660"/>
  </p:normalViewPr>
  <p:slideViewPr>
    <p:cSldViewPr snapToGrid="0">
      <p:cViewPr varScale="1">
        <p:scale>
          <a:sx n="85" d="100"/>
          <a:sy n="85"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46</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47</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48</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49</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13</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45</a:t>
            </a:fld>
            <a:endParaRPr lang="en-US"/>
          </a:p>
        </p:txBody>
      </p:sp>
    </p:spTree>
    <p:extLst>
      <p:ext uri="{BB962C8B-B14F-4D97-AF65-F5344CB8AC3E}">
        <p14:creationId xmlns:p14="http://schemas.microsoft.com/office/powerpoint/2010/main" val="24774489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dirty="0"/>
            </a:b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7DAF2423-2C15-41FF-859A-1A5788CC9AE4}"/>
              </a:ext>
            </a:extLst>
          </p:cNvPr>
          <p:cNvSpPr txBox="1"/>
          <p:nvPr/>
        </p:nvSpPr>
        <p:spPr>
          <a:xfrm>
            <a:off x="637488" y="784743"/>
            <a:ext cx="4848912" cy="923330"/>
          </a:xfrm>
          <a:prstGeom prst="rect">
            <a:avLst/>
          </a:prstGeom>
          <a:noFill/>
        </p:spPr>
        <p:txBody>
          <a:bodyPr wrap="square" rtlCol="0">
            <a:spAutoFit/>
          </a:bodyPr>
          <a:lstStyle/>
          <a:p>
            <a:pPr algn="ctr"/>
            <a:r>
              <a:rPr lang="en-US" sz="5400" dirty="0">
                <a:latin typeface="+mj-lt"/>
              </a:rPr>
              <a:t>Create S3 Bucket</a:t>
            </a:r>
          </a:p>
        </p:txBody>
      </p:sp>
    </p:spTree>
    <p:extLst>
      <p:ext uri="{BB962C8B-B14F-4D97-AF65-F5344CB8AC3E}">
        <p14:creationId xmlns:p14="http://schemas.microsoft.com/office/powerpoint/2010/main" val="95606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4637317" y="5269045"/>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406849" y="5038212"/>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289" y="4596740"/>
            <a:ext cx="9012710" cy="1526583"/>
          </a:xfrm>
          <a:prstGeom prst="rect">
            <a:avLst/>
          </a:prstGeom>
          <a:ln>
            <a:solidFill>
              <a:schemeClr val="tx1"/>
            </a:solidFill>
          </a:ln>
        </p:spPr>
      </p:pic>
      <p:sp>
        <p:nvSpPr>
          <p:cNvPr id="14" name="TextBox 13">
            <a:extLst>
              <a:ext uri="{FF2B5EF4-FFF2-40B4-BE49-F238E27FC236}">
                <a16:creationId xmlns:a16="http://schemas.microsoft.com/office/drawing/2014/main" id="{7E8527AF-163B-4847-8964-F1D37A2CBE00}"/>
              </a:ext>
            </a:extLst>
          </p:cNvPr>
          <p:cNvSpPr txBox="1"/>
          <p:nvPr/>
        </p:nvSpPr>
        <p:spPr>
          <a:xfrm>
            <a:off x="914400" y="782258"/>
            <a:ext cx="4239778" cy="923330"/>
          </a:xfrm>
          <a:prstGeom prst="rect">
            <a:avLst/>
          </a:prstGeom>
          <a:noFill/>
        </p:spPr>
        <p:txBody>
          <a:bodyPr wrap="square" rtlCol="0">
            <a:spAutoFit/>
          </a:bodyPr>
          <a:lstStyle/>
          <a:p>
            <a:pPr algn="ctr"/>
            <a:r>
              <a:rPr lang="en-US" sz="5400" dirty="0">
                <a:latin typeface="+mj-lt"/>
              </a:rPr>
              <a:t>Create S3 Bucket</a:t>
            </a:r>
          </a:p>
        </p:txBody>
      </p:sp>
      <p:sp>
        <p:nvSpPr>
          <p:cNvPr id="12" name="Oval 11">
            <a:extLst>
              <a:ext uri="{FF2B5EF4-FFF2-40B4-BE49-F238E27FC236}">
                <a16:creationId xmlns:a16="http://schemas.microsoft.com/office/drawing/2014/main" id="{14F6C1EF-8DC8-40C7-ACBE-1B5C1B5AF5EB}"/>
              </a:ext>
            </a:extLst>
          </p:cNvPr>
          <p:cNvSpPr/>
          <p:nvPr/>
        </p:nvSpPr>
        <p:spPr>
          <a:xfrm>
            <a:off x="3165778" y="5152101"/>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0" y="577914"/>
            <a:ext cx="12458026" cy="923330"/>
          </a:xfrm>
          <a:prstGeom prst="rect">
            <a:avLst/>
          </a:prstGeom>
          <a:noFill/>
        </p:spPr>
        <p:txBody>
          <a:bodyPr wrap="square" rtlCol="0">
            <a:spAutoFit/>
          </a:bodyPr>
          <a:lstStyle/>
          <a:p>
            <a:pPr algn="ctr"/>
            <a:r>
              <a:rPr lang="en-US" sz="5400" dirty="0"/>
              <a:t>Create s3 bucket AWSCLI</a:t>
            </a:r>
            <a:endParaRPr lang="en-US" sz="5400" dirty="0">
              <a:latin typeface="+mj-lt"/>
            </a:endParaRPr>
          </a:p>
        </p:txBody>
      </p:sp>
      <p:sp>
        <p:nvSpPr>
          <p:cNvPr id="7" name="TextBox 6">
            <a:extLst>
              <a:ext uri="{FF2B5EF4-FFF2-40B4-BE49-F238E27FC236}">
                <a16:creationId xmlns:a16="http://schemas.microsoft.com/office/drawing/2014/main" id="{92AC72CB-E6CB-40BE-A5A2-1E9D6C85E5E1}"/>
              </a:ext>
            </a:extLst>
          </p:cNvPr>
          <p:cNvSpPr txBox="1"/>
          <p:nvPr/>
        </p:nvSpPr>
        <p:spPr>
          <a:xfrm>
            <a:off x="229094" y="3429000"/>
            <a:ext cx="11648869" cy="830997"/>
          </a:xfrm>
          <a:prstGeom prst="rect">
            <a:avLst/>
          </a:prstGeom>
          <a:solidFill>
            <a:schemeClr val="tx1"/>
          </a:solidFill>
        </p:spPr>
        <p:txBody>
          <a:bodyPr wrap="square" rtlCol="0">
            <a:spAutoFit/>
          </a:bodyPr>
          <a:lstStyle/>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p:txBody>
      </p:sp>
    </p:spTree>
    <p:extLst>
      <p:ext uri="{BB962C8B-B14F-4D97-AF65-F5344CB8AC3E}">
        <p14:creationId xmlns:p14="http://schemas.microsoft.com/office/powerpoint/2010/main" val="2171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467100" y="88005"/>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Add Data File to S3</a:t>
            </a: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37C22860-388A-453C-8CDC-20713BEE670E}"/>
              </a:ext>
            </a:extLst>
          </p:cNvPr>
          <p:cNvSpPr txBox="1">
            <a:spLocks/>
          </p:cNvSpPr>
          <p:nvPr/>
        </p:nvSpPr>
        <p:spPr>
          <a:xfrm>
            <a:off x="1105979" y="186907"/>
            <a:ext cx="10018643"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Add Data File to S3 via AWSCLI </a:t>
            </a:r>
          </a:p>
        </p:txBody>
      </p:sp>
      <p:sp>
        <p:nvSpPr>
          <p:cNvPr id="19" name="TextBox 18">
            <a:extLst>
              <a:ext uri="{FF2B5EF4-FFF2-40B4-BE49-F238E27FC236}">
                <a16:creationId xmlns:a16="http://schemas.microsoft.com/office/drawing/2014/main" id="{E4381766-D643-4CD3-81C2-8E5073329755}"/>
              </a:ext>
            </a:extLst>
          </p:cNvPr>
          <p:cNvSpPr txBox="1"/>
          <p:nvPr/>
        </p:nvSpPr>
        <p:spPr>
          <a:xfrm>
            <a:off x="259976" y="3044096"/>
            <a:ext cx="11599515" cy="1477328"/>
          </a:xfrm>
          <a:prstGeom prst="rect">
            <a:avLst/>
          </a:prstGeom>
          <a:solidFill>
            <a:schemeClr val="tx1"/>
          </a:solidFill>
        </p:spPr>
        <p:txBody>
          <a:bodyPr wrap="square" rtlCol="0">
            <a:spAutoFit/>
          </a:bodyPr>
          <a:lstStyle/>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Tree>
    <p:extLst>
      <p:ext uri="{BB962C8B-B14F-4D97-AF65-F5344CB8AC3E}">
        <p14:creationId xmlns:p14="http://schemas.microsoft.com/office/powerpoint/2010/main" val="212547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Aws Glue Crawler</a:t>
            </a:r>
          </a:p>
        </p:txBody>
      </p:sp>
      <p:pic>
        <p:nvPicPr>
          <p:cNvPr id="4" name="Picture 3">
            <a:extLst>
              <a:ext uri="{FF2B5EF4-FFF2-40B4-BE49-F238E27FC236}">
                <a16:creationId xmlns:a16="http://schemas.microsoft.com/office/drawing/2014/main" id="{5C69DC02-ADCE-4B54-8186-DF94257C85D2}"/>
              </a:ext>
            </a:extLst>
          </p:cNvPr>
          <p:cNvPicPr>
            <a:picLocks noChangeAspect="1"/>
          </p:cNvPicPr>
          <p:nvPr/>
        </p:nvPicPr>
        <p:blipFill>
          <a:blip r:embed="rId3"/>
          <a:stretch>
            <a:fillRect/>
          </a:stretch>
        </p:blipFill>
        <p:spPr>
          <a:xfrm>
            <a:off x="154327" y="2005555"/>
            <a:ext cx="9753600" cy="43053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997200" y="484632"/>
            <a:ext cx="8131048" cy="1609344"/>
          </a:xfrm>
        </p:spPr>
        <p:txBody>
          <a:bodyPr/>
          <a:lstStyle/>
          <a:p>
            <a:r>
              <a:rPr lang="en-US" dirty="0"/>
              <a:t>Glue Crawler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324100" y="2451100"/>
            <a:ext cx="8131048" cy="3429000"/>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1282700" y="484632"/>
            <a:ext cx="1714500" cy="1357270"/>
          </a:xfrm>
          <a:prstGeom prst="rect">
            <a:avLst/>
          </a:prstGeom>
        </p:spPr>
      </p:pic>
    </p:spTree>
    <p:extLst>
      <p:ext uri="{BB962C8B-B14F-4D97-AF65-F5344CB8AC3E}">
        <p14:creationId xmlns:p14="http://schemas.microsoft.com/office/powerpoint/2010/main" val="143069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55" y="1378814"/>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192445" y="2712866"/>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15327" y="4563700"/>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6" name="TextBox 5">
            <a:extLst>
              <a:ext uri="{FF2B5EF4-FFF2-40B4-BE49-F238E27FC236}">
                <a16:creationId xmlns:a16="http://schemas.microsoft.com/office/drawing/2014/main" id="{31FE7657-83EE-4E5A-A091-7EEA4B0F9BD5}"/>
              </a:ext>
            </a:extLst>
          </p:cNvPr>
          <p:cNvSpPr txBox="1"/>
          <p:nvPr/>
        </p:nvSpPr>
        <p:spPr>
          <a:xfrm>
            <a:off x="3151094" y="245999"/>
            <a:ext cx="5889812" cy="769441"/>
          </a:xfrm>
          <a:prstGeom prst="rect">
            <a:avLst/>
          </a:prstGeom>
          <a:noFill/>
        </p:spPr>
        <p:txBody>
          <a:bodyPr wrap="square" rtlCol="0">
            <a:spAutoFit/>
          </a:bodyPr>
          <a:lstStyle/>
          <a:p>
            <a:pPr algn="ctr"/>
            <a:r>
              <a:rPr lang="en-US" sz="4400" dirty="0"/>
              <a:t>Create Glue Database </a:t>
            </a:r>
          </a:p>
        </p:txBody>
      </p:sp>
      <p:sp>
        <p:nvSpPr>
          <p:cNvPr id="8" name="TextBox 7">
            <a:extLst>
              <a:ext uri="{FF2B5EF4-FFF2-40B4-BE49-F238E27FC236}">
                <a16:creationId xmlns:a16="http://schemas.microsoft.com/office/drawing/2014/main" id="{888BB42B-DB2D-49DF-8BF3-91D89F35AE47}"/>
              </a:ext>
            </a:extLst>
          </p:cNvPr>
          <p:cNvSpPr txBox="1"/>
          <p:nvPr/>
        </p:nvSpPr>
        <p:spPr>
          <a:xfrm>
            <a:off x="6379029" y="4563699"/>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spTree>
    <p:extLst>
      <p:ext uri="{BB962C8B-B14F-4D97-AF65-F5344CB8AC3E}">
        <p14:creationId xmlns:p14="http://schemas.microsoft.com/office/powerpoint/2010/main" val="3146745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sp>
        <p:nvSpPr>
          <p:cNvPr id="9" name="TextBox 8">
            <a:extLst>
              <a:ext uri="{FF2B5EF4-FFF2-40B4-BE49-F238E27FC236}">
                <a16:creationId xmlns:a16="http://schemas.microsoft.com/office/drawing/2014/main" id="{47920D8E-6458-409C-95A4-06DABC1556BA}"/>
              </a:ext>
            </a:extLst>
          </p:cNvPr>
          <p:cNvSpPr txBox="1"/>
          <p:nvPr/>
        </p:nvSpPr>
        <p:spPr>
          <a:xfrm>
            <a:off x="3151094" y="245999"/>
            <a:ext cx="5889812" cy="769441"/>
          </a:xfrm>
          <a:prstGeom prst="rect">
            <a:avLst/>
          </a:prstGeom>
          <a:noFill/>
        </p:spPr>
        <p:txBody>
          <a:bodyPr wrap="square" rtlCol="0">
            <a:spAutoFit/>
          </a:bodyPr>
          <a:lstStyle/>
          <a:p>
            <a:pPr algn="ctr"/>
            <a:r>
              <a:rPr lang="en-US" sz="4400" dirty="0"/>
              <a:t>Create Glue Database </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2">
            <a:extLst>
              <a:ext uri="{28A0092B-C50C-407E-A947-70E740481C1C}">
                <a14:useLocalDpi xmlns:a14="http://schemas.microsoft.com/office/drawing/2010/main" val="0"/>
              </a:ext>
            </a:extLst>
          </a:blip>
          <a:srcRect t="-1" b="2087"/>
          <a:stretch/>
        </p:blipFill>
        <p:spPr>
          <a:xfrm>
            <a:off x="308923" y="1253530"/>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a:stCxn id="10" idx="1"/>
          </p:cNvCxnSpPr>
          <p:nvPr/>
        </p:nvCxnSpPr>
        <p:spPr>
          <a:xfrm flipH="1">
            <a:off x="4754368" y="1990954"/>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151093" y="5680365"/>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p:cNvCxnSpPr>
          <p:nvPr/>
        </p:nvCxnSpPr>
        <p:spPr>
          <a:xfrm flipH="1">
            <a:off x="972834" y="1666301"/>
            <a:ext cx="1894900" cy="799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066037" y="1154323"/>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9" name="TextBox 8">
            <a:extLst>
              <a:ext uri="{FF2B5EF4-FFF2-40B4-BE49-F238E27FC236}">
                <a16:creationId xmlns:a16="http://schemas.microsoft.com/office/drawing/2014/main" id="{74B60239-BD1B-4260-BEC4-F178B3787540}"/>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3AA010C-1B4A-48D4-890E-E37C42DAE737}"/>
              </a:ext>
            </a:extLst>
          </p:cNvPr>
          <p:cNvCxnSpPr>
            <a:cxnSpLocks/>
            <a:stCxn id="19" idx="1"/>
          </p:cNvCxnSpPr>
          <p:nvPr/>
        </p:nvCxnSpPr>
        <p:spPr>
          <a:xfrm flipH="1">
            <a:off x="6231671" y="3413893"/>
            <a:ext cx="1566500" cy="3255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9" name="TextBox 18">
            <a:extLst>
              <a:ext uri="{FF2B5EF4-FFF2-40B4-BE49-F238E27FC236}">
                <a16:creationId xmlns:a16="http://schemas.microsoft.com/office/drawing/2014/main" id="{14DD9506-526E-4C37-BE50-10F6780A3DED}"/>
              </a:ext>
            </a:extLst>
          </p:cNvPr>
          <p:cNvSpPr txBox="1"/>
          <p:nvPr/>
        </p:nvSpPr>
        <p:spPr>
          <a:xfrm>
            <a:off x="7798171" y="3183060"/>
            <a:ext cx="4219658" cy="461665"/>
          </a:xfrm>
          <a:prstGeom prst="rect">
            <a:avLst/>
          </a:prstGeom>
          <a:noFill/>
        </p:spPr>
        <p:txBody>
          <a:bodyPr wrap="square" rtlCol="0">
            <a:spAutoFit/>
          </a:bodyPr>
          <a:lstStyle/>
          <a:p>
            <a:r>
              <a:rPr lang="en-US" sz="2400" dirty="0">
                <a:solidFill>
                  <a:srgbClr val="FF0000"/>
                </a:solidFill>
              </a:rPr>
              <a:t>Give your job a description</a:t>
            </a:r>
          </a:p>
        </p:txBody>
      </p:sp>
      <p:sp>
        <p:nvSpPr>
          <p:cNvPr id="12" name="TextBox 11">
            <a:extLst>
              <a:ext uri="{FF2B5EF4-FFF2-40B4-BE49-F238E27FC236}">
                <a16:creationId xmlns:a16="http://schemas.microsoft.com/office/drawing/2014/main" id="{E2A23156-5F54-4685-B4DE-271253E5A658}"/>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19" grpId="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9272D9-E9AB-45F9-B204-49561E2F5832}"/>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7" name="TextBox 6">
            <a:extLst>
              <a:ext uri="{FF2B5EF4-FFF2-40B4-BE49-F238E27FC236}">
                <a16:creationId xmlns:a16="http://schemas.microsoft.com/office/drawing/2014/main" id="{9275493A-CBCA-427C-8A5F-220FACA022F9}"/>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8" name="TextBox 7">
            <a:extLst>
              <a:ext uri="{FF2B5EF4-FFF2-40B4-BE49-F238E27FC236}">
                <a16:creationId xmlns:a16="http://schemas.microsoft.com/office/drawing/2014/main" id="{2FB6D7B7-3A40-4064-91E9-EBA40CDFAF0E}"/>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7" name="TextBox 6">
            <a:extLst>
              <a:ext uri="{FF2B5EF4-FFF2-40B4-BE49-F238E27FC236}">
                <a16:creationId xmlns:a16="http://schemas.microsoft.com/office/drawing/2014/main" id="{FD5582FD-246C-4BCC-893A-3C8B8A07F9A8}"/>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3278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408" y="1152621"/>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a:stCxn id="18" idx="3"/>
          </p:cNvCxnSpPr>
          <p:nvPr/>
        </p:nvCxnSpPr>
        <p:spPr>
          <a:xfrm>
            <a:off x="2970072" y="1596155"/>
            <a:ext cx="2270592" cy="3227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2862944" y="3877621"/>
            <a:ext cx="2377720" cy="2480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2841932" y="5544632"/>
            <a:ext cx="2320851" cy="3085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393560" y="626659"/>
            <a:ext cx="2576512" cy="1938992"/>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393560" y="2723459"/>
            <a:ext cx="2469384" cy="2308324"/>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393560" y="5068380"/>
            <a:ext cx="2448372" cy="1569660"/>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3" name="TextBox 12">
            <a:extLst>
              <a:ext uri="{FF2B5EF4-FFF2-40B4-BE49-F238E27FC236}">
                <a16:creationId xmlns:a16="http://schemas.microsoft.com/office/drawing/2014/main" id="{D59A12EF-F6AF-48F8-9713-8035F625CF13}"/>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12" name="Oval 11">
            <a:extLst>
              <a:ext uri="{FF2B5EF4-FFF2-40B4-BE49-F238E27FC236}">
                <a16:creationId xmlns:a16="http://schemas.microsoft.com/office/drawing/2014/main" id="{AEBC2ADB-2C5F-4472-8ACF-6E8C15EB2F37}"/>
              </a:ext>
            </a:extLst>
          </p:cNvPr>
          <p:cNvSpPr/>
          <p:nvPr/>
        </p:nvSpPr>
        <p:spPr>
          <a:xfrm>
            <a:off x="7980218" y="5853211"/>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614" y="1137424"/>
            <a:ext cx="8160285" cy="5144357"/>
          </a:xfrm>
          <a:prstGeom prst="rect">
            <a:avLst/>
          </a:prstGeom>
          <a:ln>
            <a:solidFill>
              <a:schemeClr val="tx1"/>
            </a:solidFill>
          </a:ln>
        </p:spPr>
      </p:pic>
      <p:sp>
        <p:nvSpPr>
          <p:cNvPr id="5" name="TextBox 4">
            <a:extLst>
              <a:ext uri="{FF2B5EF4-FFF2-40B4-BE49-F238E27FC236}">
                <a16:creationId xmlns:a16="http://schemas.microsoft.com/office/drawing/2014/main" id="{50B15266-FCD8-477F-ACEC-F35E273A6635}"/>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6" name="Oval 5">
            <a:extLst>
              <a:ext uri="{FF2B5EF4-FFF2-40B4-BE49-F238E27FC236}">
                <a16:creationId xmlns:a16="http://schemas.microsoft.com/office/drawing/2014/main" id="{8C4A3AA1-E28C-47D1-A9DC-1C6A36F9E9B8}"/>
              </a:ext>
            </a:extLst>
          </p:cNvPr>
          <p:cNvSpPr/>
          <p:nvPr/>
        </p:nvSpPr>
        <p:spPr>
          <a:xfrm>
            <a:off x="6262254" y="5874327"/>
            <a:ext cx="581891"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509896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01" y="394642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627533" y="5047130"/>
            <a:ext cx="1361316" cy="10642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483384" y="6111394"/>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514575" y="3036366"/>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sp>
        <p:nvSpPr>
          <p:cNvPr id="4" name="TextBox 3">
            <a:extLst>
              <a:ext uri="{FF2B5EF4-FFF2-40B4-BE49-F238E27FC236}">
                <a16:creationId xmlns:a16="http://schemas.microsoft.com/office/drawing/2014/main" id="{7BFC7F3A-E4CA-41E6-BF83-78C5EDF201EE}"/>
              </a:ext>
            </a:extLst>
          </p:cNvPr>
          <p:cNvSpPr txBox="1"/>
          <p:nvPr/>
        </p:nvSpPr>
        <p:spPr>
          <a:xfrm>
            <a:off x="591193" y="345035"/>
            <a:ext cx="11304969" cy="769441"/>
          </a:xfrm>
          <a:prstGeom prst="rect">
            <a:avLst/>
          </a:prstGeom>
          <a:noFill/>
        </p:spPr>
        <p:txBody>
          <a:bodyPr wrap="square" rtlCol="0">
            <a:spAutoFit/>
          </a:bodyPr>
          <a:lstStyle/>
          <a:p>
            <a:pPr algn="ctr"/>
            <a:r>
              <a:rPr lang="en-US" sz="4400" dirty="0"/>
              <a:t>Run the crawler to create the Glue table</a:t>
            </a: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3">
            <a:extLst>
              <a:ext uri="{28A0092B-C50C-407E-A947-70E740481C1C}">
                <a14:useLocalDpi xmlns:a14="http://schemas.microsoft.com/office/drawing/2010/main" val="0"/>
              </a:ext>
            </a:extLst>
          </a:blip>
          <a:srcRect r="16245"/>
          <a:stretch/>
        </p:blipFill>
        <p:spPr>
          <a:xfrm>
            <a:off x="358504" y="1480081"/>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851102" y="345918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4016033" y="2590421"/>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1026193" y="299752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Aws Athena</a:t>
            </a:r>
          </a:p>
        </p:txBody>
      </p:sp>
      <p:pic>
        <p:nvPicPr>
          <p:cNvPr id="5" name="Picture 4">
            <a:extLst>
              <a:ext uri="{FF2B5EF4-FFF2-40B4-BE49-F238E27FC236}">
                <a16:creationId xmlns:a16="http://schemas.microsoft.com/office/drawing/2014/main" id="{78F57423-9115-490F-861F-5B15C6F9B9FB}"/>
              </a:ext>
            </a:extLst>
          </p:cNvPr>
          <p:cNvPicPr>
            <a:picLocks noChangeAspect="1"/>
          </p:cNvPicPr>
          <p:nvPr/>
        </p:nvPicPr>
        <p:blipFill>
          <a:blip r:embed="rId3"/>
          <a:stretch>
            <a:fillRect/>
          </a:stretch>
        </p:blipFill>
        <p:spPr>
          <a:xfrm>
            <a:off x="136218" y="2005550"/>
            <a:ext cx="9763125" cy="43053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sp>
        <p:nvSpPr>
          <p:cNvPr id="7" name="Title 1">
            <a:extLst>
              <a:ext uri="{FF2B5EF4-FFF2-40B4-BE49-F238E27FC236}">
                <a16:creationId xmlns:a16="http://schemas.microsoft.com/office/drawing/2014/main" id="{192434E9-FC91-43CF-A70A-1AD8F13CE28B}"/>
              </a:ext>
            </a:extLst>
          </p:cNvPr>
          <p:cNvSpPr>
            <a:spLocks noGrp="1"/>
          </p:cNvSpPr>
          <p:nvPr>
            <p:ph type="title"/>
          </p:nvPr>
        </p:nvSpPr>
        <p:spPr>
          <a:xfrm>
            <a:off x="2971800" y="484632"/>
            <a:ext cx="8156448" cy="1609344"/>
          </a:xfrm>
        </p:spPr>
        <p:txBody>
          <a:bodyPr/>
          <a:lstStyle/>
          <a:p>
            <a:r>
              <a:rPr lang="en-US" dirty="0"/>
              <a:t>Athena</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089" y="457200"/>
            <a:ext cx="2090711" cy="1609344"/>
          </a:xfrm>
          <a:prstGeom prst="rect">
            <a:avLst/>
          </a:prstGeom>
          <a:blipFill dpi="0" rotWithShape="1">
            <a:blip r:embed="rId3">
              <a:alphaModFix amt="27000"/>
            </a:blip>
            <a:srcRect/>
            <a:tile tx="0" ty="0" sx="100000" sy="100000" flip="none" algn="tl"/>
          </a:blipFill>
        </p:spPr>
      </p:pic>
    </p:spTree>
    <p:extLst>
      <p:ext uri="{BB962C8B-B14F-4D97-AF65-F5344CB8AC3E}">
        <p14:creationId xmlns:p14="http://schemas.microsoft.com/office/powerpoint/2010/main" val="6215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Amazon Web Services</a:t>
            </a:r>
          </a:p>
        </p:txBody>
      </p:sp>
      <p:pic>
        <p:nvPicPr>
          <p:cNvPr id="7" name="Picture 6">
            <a:extLst>
              <a:ext uri="{FF2B5EF4-FFF2-40B4-BE49-F238E27FC236}">
                <a16:creationId xmlns:a16="http://schemas.microsoft.com/office/drawing/2014/main" id="{A312B5F1-DF5F-4150-8338-5E70426CA96F}"/>
              </a:ext>
            </a:extLst>
          </p:cNvPr>
          <p:cNvPicPr>
            <a:picLocks noChangeAspect="1"/>
          </p:cNvPicPr>
          <p:nvPr/>
        </p:nvPicPr>
        <p:blipFill>
          <a:blip r:embed="rId3"/>
          <a:stretch>
            <a:fillRect/>
          </a:stretch>
        </p:blipFill>
        <p:spPr>
          <a:xfrm>
            <a:off x="154327" y="2005555"/>
            <a:ext cx="9753600" cy="4305300"/>
          </a:xfrm>
          <a:prstGeom prst="rect">
            <a:avLst/>
          </a:prstGeom>
        </p:spPr>
      </p:pic>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Run an SQL select query to verify data populating correctly</a:t>
            </a:r>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1063752" y="2781300"/>
            <a:ext cx="9093200" cy="3290586"/>
          </a:xfrm>
          <a:prstGeom prst="rect">
            <a:avLst/>
          </a:prstGeom>
        </p:spPr>
      </p:pic>
      <p:sp>
        <p:nvSpPr>
          <p:cNvPr id="12" name="Title 1">
            <a:extLst>
              <a:ext uri="{FF2B5EF4-FFF2-40B4-BE49-F238E27FC236}">
                <a16:creationId xmlns:a16="http://schemas.microsoft.com/office/drawing/2014/main" id="{E9236348-12F0-4133-B56A-2110ECB4F196}"/>
              </a:ext>
            </a:extLst>
          </p:cNvPr>
          <p:cNvSpPr>
            <a:spLocks noGrp="1"/>
          </p:cNvSpPr>
          <p:nvPr>
            <p:ph type="title"/>
          </p:nvPr>
        </p:nvSpPr>
        <p:spPr>
          <a:xfrm>
            <a:off x="2971800" y="484632"/>
            <a:ext cx="8156448" cy="1609344"/>
          </a:xfrm>
        </p:spPr>
        <p:txBody>
          <a:bodyPr/>
          <a:lstStyle/>
          <a:p>
            <a:r>
              <a:rPr lang="en-US" dirty="0"/>
              <a:t>Athena</a:t>
            </a:r>
          </a:p>
        </p:txBody>
      </p:sp>
      <p:pic>
        <p:nvPicPr>
          <p:cNvPr id="13" name="Picture 12">
            <a:extLst>
              <a:ext uri="{FF2B5EF4-FFF2-40B4-BE49-F238E27FC236}">
                <a16:creationId xmlns:a16="http://schemas.microsoft.com/office/drawing/2014/main" id="{A19E0253-4A3E-4258-9050-2FCD5FCAE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89" y="457200"/>
            <a:ext cx="2090711" cy="1609344"/>
          </a:xfrm>
          <a:prstGeom prst="rect">
            <a:avLst/>
          </a:prstGeom>
        </p:spPr>
      </p:pic>
    </p:spTree>
    <p:extLst>
      <p:ext uri="{BB962C8B-B14F-4D97-AF65-F5344CB8AC3E}">
        <p14:creationId xmlns:p14="http://schemas.microsoft.com/office/powerpoint/2010/main" val="790208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971800" y="484632"/>
            <a:ext cx="8156448" cy="1609344"/>
          </a:xfrm>
        </p:spPr>
        <p:txBody>
          <a:bodyPr/>
          <a:lstStyle/>
          <a:p>
            <a:r>
              <a:rPr lang="en-US" dirty="0"/>
              <a:t>Athena</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Run an SQL count query to verify all data is there </a:t>
            </a:r>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555973"/>
            <a:ext cx="7510463" cy="3486674"/>
          </a:xfrm>
          <a:prstGeom prst="rect">
            <a:avLst/>
          </a:prstGeom>
        </p:spPr>
      </p:pic>
      <p:pic>
        <p:nvPicPr>
          <p:cNvPr id="6" name="Picture 5">
            <a:extLst>
              <a:ext uri="{FF2B5EF4-FFF2-40B4-BE49-F238E27FC236}">
                <a16:creationId xmlns:a16="http://schemas.microsoft.com/office/drawing/2014/main" id="{E6DF4110-DA98-451B-A9E5-7A0B46A9C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89" y="457200"/>
            <a:ext cx="2090711" cy="1609344"/>
          </a:xfrm>
          <a:prstGeom prst="rect">
            <a:avLst/>
          </a:prstGeom>
        </p:spPr>
      </p:pic>
    </p:spTree>
    <p:extLst>
      <p:ext uri="{BB962C8B-B14F-4D97-AF65-F5344CB8AC3E}">
        <p14:creationId xmlns:p14="http://schemas.microsoft.com/office/powerpoint/2010/main" val="1035285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Aws Glue</a:t>
            </a:r>
          </a:p>
        </p:txBody>
      </p:sp>
      <p:pic>
        <p:nvPicPr>
          <p:cNvPr id="5" name="Picture 4">
            <a:extLst>
              <a:ext uri="{FF2B5EF4-FFF2-40B4-BE49-F238E27FC236}">
                <a16:creationId xmlns:a16="http://schemas.microsoft.com/office/drawing/2014/main" id="{E7C1B171-7B50-480B-AA55-9905FA9408AD}"/>
              </a:ext>
            </a:extLst>
          </p:cNvPr>
          <p:cNvPicPr>
            <a:picLocks noChangeAspect="1"/>
          </p:cNvPicPr>
          <p:nvPr/>
        </p:nvPicPr>
        <p:blipFill>
          <a:blip r:embed="rId3"/>
          <a:stretch>
            <a:fillRect/>
          </a:stretch>
        </p:blipFill>
        <p:spPr>
          <a:xfrm>
            <a:off x="136218" y="2005553"/>
            <a:ext cx="9763125" cy="43053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2" name="TextBox 1">
            <a:extLst>
              <a:ext uri="{FF2B5EF4-FFF2-40B4-BE49-F238E27FC236}">
                <a16:creationId xmlns:a16="http://schemas.microsoft.com/office/drawing/2014/main" id="{CD88E322-DDF2-4A93-8821-2D429529C712}"/>
              </a:ext>
            </a:extLst>
          </p:cNvPr>
          <p:cNvSpPr txBox="1"/>
          <p:nvPr/>
        </p:nvSpPr>
        <p:spPr>
          <a:xfrm>
            <a:off x="2057400" y="222077"/>
            <a:ext cx="8077200" cy="1446550"/>
          </a:xfrm>
          <a:prstGeom prst="rect">
            <a:avLst/>
          </a:prstGeom>
          <a:noFill/>
        </p:spPr>
        <p:txBody>
          <a:bodyPr wrap="square" rtlCol="0">
            <a:spAutoFit/>
          </a:bodyPr>
          <a:lstStyle/>
          <a:p>
            <a:pPr algn="ctr"/>
            <a:r>
              <a:rPr lang="en-US" sz="4400" dirty="0"/>
              <a:t>Create a connection to the database in the glue console</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Tree>
    <p:extLst>
      <p:ext uri="{BB962C8B-B14F-4D97-AF65-F5344CB8AC3E}">
        <p14:creationId xmlns:p14="http://schemas.microsoft.com/office/powerpoint/2010/main" val="60736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sp>
        <p:nvSpPr>
          <p:cNvPr id="3" name="TextBox 2">
            <a:extLst>
              <a:ext uri="{FF2B5EF4-FFF2-40B4-BE49-F238E27FC236}">
                <a16:creationId xmlns:a16="http://schemas.microsoft.com/office/drawing/2014/main" id="{9CF0D9E5-7FFB-4CFC-B431-11F4BC9FA5C0}"/>
              </a:ext>
            </a:extLst>
          </p:cNvPr>
          <p:cNvSpPr txBox="1"/>
          <p:nvPr/>
        </p:nvSpPr>
        <p:spPr>
          <a:xfrm>
            <a:off x="3710283" y="207730"/>
            <a:ext cx="4771434" cy="769441"/>
          </a:xfrm>
          <a:prstGeom prst="rect">
            <a:avLst/>
          </a:prstGeom>
          <a:noFill/>
        </p:spPr>
        <p:txBody>
          <a:bodyPr wrap="none" rtlCol="0">
            <a:spAutoFit/>
          </a:bodyPr>
          <a:lstStyle/>
          <a:p>
            <a:pPr algn="ctr"/>
            <a:r>
              <a:rPr lang="en-US" sz="4400" dirty="0"/>
              <a:t>Create a connection</a:t>
            </a:r>
            <a:endParaRPr lang="en-US" dirty="0"/>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571" y="977171"/>
            <a:ext cx="6088908" cy="5646909"/>
          </a:xfrm>
          <a:prstGeom prst="rect">
            <a:avLst/>
          </a:prstGeom>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a:off x="2416629" y="1541633"/>
            <a:ext cx="3393780" cy="2012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26458"/>
            <a:ext cx="1608644" cy="5539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619410" cy="7341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7" idx="3"/>
          </p:cNvCxnSpPr>
          <p:nvPr/>
        </p:nvCxnSpPr>
        <p:spPr>
          <a:xfrm flipV="1">
            <a:off x="3952547" y="3021341"/>
            <a:ext cx="2034596" cy="1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7" idx="3"/>
          </p:cNvCxnSpPr>
          <p:nvPr/>
        </p:nvCxnSpPr>
        <p:spPr>
          <a:xfrm>
            <a:off x="3952547" y="3141713"/>
            <a:ext cx="2034596"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141628"/>
            <a:ext cx="1619410" cy="1338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941468"/>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27" name="TextBox 26">
            <a:extLst>
              <a:ext uri="{FF2B5EF4-FFF2-40B4-BE49-F238E27FC236}">
                <a16:creationId xmlns:a16="http://schemas.microsoft.com/office/drawing/2014/main" id="{383E24ED-4ECB-4A0B-8C14-CE92ADD8622B}"/>
              </a:ext>
            </a:extLst>
          </p:cNvPr>
          <p:cNvSpPr txBox="1"/>
          <p:nvPr/>
        </p:nvSpPr>
        <p:spPr>
          <a:xfrm>
            <a:off x="621246" y="2541548"/>
            <a:ext cx="3331301" cy="1200329"/>
          </a:xfrm>
          <a:prstGeom prst="rect">
            <a:avLst/>
          </a:prstGeom>
          <a:noFill/>
        </p:spPr>
        <p:txBody>
          <a:bodyPr wrap="square" rtlCol="0">
            <a:spAutoFit/>
          </a:bodyPr>
          <a:lstStyle/>
          <a:p>
            <a:r>
              <a:rPr lang="en-US" sz="2400" dirty="0">
                <a:solidFill>
                  <a:srgbClr val="FF0000"/>
                </a:solidFill>
              </a:rPr>
              <a:t>This is the username/password for the redshift cluster</a:t>
            </a: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4" name="TextBox 13">
            <a:extLst>
              <a:ext uri="{FF2B5EF4-FFF2-40B4-BE49-F238E27FC236}">
                <a16:creationId xmlns:a16="http://schemas.microsoft.com/office/drawing/2014/main" id="{E482FF4C-4533-408C-85A6-6B10A3E47C72}"/>
              </a:ext>
            </a:extLst>
          </p:cNvPr>
          <p:cNvSpPr txBox="1"/>
          <p:nvPr/>
        </p:nvSpPr>
        <p:spPr>
          <a:xfrm>
            <a:off x="3710283" y="207730"/>
            <a:ext cx="4771434" cy="769441"/>
          </a:xfrm>
          <a:prstGeom prst="rect">
            <a:avLst/>
          </a:prstGeom>
          <a:noFill/>
        </p:spPr>
        <p:txBody>
          <a:bodyPr wrap="none" rtlCol="0">
            <a:spAutoFit/>
          </a:bodyPr>
          <a:lstStyle/>
          <a:p>
            <a:pPr algn="ctr"/>
            <a:r>
              <a:rPr lang="en-US" sz="4400" dirty="0"/>
              <a:t>Create a connection</a:t>
            </a:r>
            <a:endParaRPr lang="en-US" dirty="0"/>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5" name="TextBox 4">
            <a:extLst>
              <a:ext uri="{FF2B5EF4-FFF2-40B4-BE49-F238E27FC236}">
                <a16:creationId xmlns:a16="http://schemas.microsoft.com/office/drawing/2014/main" id="{404B22D9-06D9-4904-B830-3A28DAF312AE}"/>
              </a:ext>
            </a:extLst>
          </p:cNvPr>
          <p:cNvSpPr txBox="1"/>
          <p:nvPr/>
        </p:nvSpPr>
        <p:spPr>
          <a:xfrm>
            <a:off x="3240740" y="388908"/>
            <a:ext cx="5710517" cy="769441"/>
          </a:xfrm>
          <a:prstGeom prst="rect">
            <a:avLst/>
          </a:prstGeom>
          <a:noFill/>
        </p:spPr>
        <p:txBody>
          <a:bodyPr wrap="square" rtlCol="0">
            <a:spAutoFit/>
          </a:bodyPr>
          <a:lstStyle/>
          <a:p>
            <a:pPr algn="ctr"/>
            <a:r>
              <a:rPr lang="en-US" sz="4400" dirty="0"/>
              <a:t>Test the connection</a:t>
            </a:r>
          </a:p>
        </p:txBody>
      </p:sp>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207522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26051B4-16EA-47F5-88A6-F78C917E5499}"/>
              </a:ext>
            </a:extLst>
          </p:cNvPr>
          <p:cNvSpPr txBox="1"/>
          <p:nvPr/>
        </p:nvSpPr>
        <p:spPr>
          <a:xfrm>
            <a:off x="3240740" y="388908"/>
            <a:ext cx="5710517" cy="769441"/>
          </a:xfrm>
          <a:prstGeom prst="rect">
            <a:avLst/>
          </a:prstGeom>
          <a:noFill/>
        </p:spPr>
        <p:txBody>
          <a:bodyPr wrap="square" rtlCol="0">
            <a:spAutoFit/>
          </a:bodyPr>
          <a:lstStyle/>
          <a:p>
            <a:pPr algn="ctr"/>
            <a:r>
              <a:rPr lang="en-US" sz="4400" dirty="0"/>
              <a:t>Test the connection</a:t>
            </a:r>
          </a:p>
        </p:txBody>
      </p: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0233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3" name="TextBox 2">
            <a:extLst>
              <a:ext uri="{FF2B5EF4-FFF2-40B4-BE49-F238E27FC236}">
                <a16:creationId xmlns:a16="http://schemas.microsoft.com/office/drawing/2014/main" id="{BC4B36BD-9C7A-4605-A526-8617E5F27088}"/>
              </a:ext>
            </a:extLst>
          </p:cNvPr>
          <p:cNvSpPr txBox="1"/>
          <p:nvPr/>
        </p:nvSpPr>
        <p:spPr>
          <a:xfrm>
            <a:off x="3240740" y="388908"/>
            <a:ext cx="5710517" cy="769441"/>
          </a:xfrm>
          <a:prstGeom prst="rect">
            <a:avLst/>
          </a:prstGeom>
          <a:noFill/>
        </p:spPr>
        <p:txBody>
          <a:bodyPr wrap="square" rtlCol="0">
            <a:spAutoFit/>
          </a:bodyPr>
          <a:lstStyle/>
          <a:p>
            <a:pPr algn="ctr"/>
            <a:r>
              <a:rPr lang="en-US" sz="4400" dirty="0"/>
              <a:t>Test the connection</a:t>
            </a:r>
          </a:p>
        </p:txBody>
      </p:sp>
    </p:spTree>
    <p:extLst>
      <p:ext uri="{BB962C8B-B14F-4D97-AF65-F5344CB8AC3E}">
        <p14:creationId xmlns:p14="http://schemas.microsoft.com/office/powerpoint/2010/main" val="678836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8" name="TextBox 7">
            <a:extLst>
              <a:ext uri="{FF2B5EF4-FFF2-40B4-BE49-F238E27FC236}">
                <a16:creationId xmlns:a16="http://schemas.microsoft.com/office/drawing/2014/main" id="{7DB0C863-8533-4C94-B983-659B97BABED8}"/>
              </a:ext>
            </a:extLst>
          </p:cNvPr>
          <p:cNvSpPr txBox="1"/>
          <p:nvPr/>
        </p:nvSpPr>
        <p:spPr>
          <a:xfrm>
            <a:off x="3371851" y="591311"/>
            <a:ext cx="4825632" cy="769441"/>
          </a:xfrm>
          <a:prstGeom prst="rect">
            <a:avLst/>
          </a:prstGeom>
          <a:noFill/>
        </p:spPr>
        <p:txBody>
          <a:bodyPr wrap="square" rtlCol="0">
            <a:spAutoFit/>
          </a:bodyPr>
          <a:lstStyle/>
          <a:p>
            <a:pPr algn="ctr"/>
            <a:r>
              <a:rPr lang="en-US" sz="4400" dirty="0"/>
              <a:t>Create a Glue Job</a:t>
            </a:r>
            <a:endParaRPr lang="en-US" sz="3600" dirty="0"/>
          </a:p>
        </p:txBody>
      </p:sp>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0D92-A440-459C-B6EB-FE9C278F2F65}"/>
              </a:ext>
            </a:extLst>
          </p:cNvPr>
          <p:cNvSpPr>
            <a:spLocks noGrp="1"/>
          </p:cNvSpPr>
          <p:nvPr>
            <p:ph type="title"/>
          </p:nvPr>
        </p:nvSpPr>
        <p:spPr/>
        <p:txBody>
          <a:bodyPr/>
          <a:lstStyle/>
          <a:p>
            <a:pPr algn="ctr"/>
            <a:r>
              <a:rPr lang="en-US" dirty="0"/>
              <a:t>AWS Glue</a:t>
            </a:r>
          </a:p>
        </p:txBody>
      </p:sp>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1852130"/>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564" y="1017061"/>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204252" y="772137"/>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518964" y="1428625"/>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68957" y="2941983"/>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a:stCxn id="42" idx="3"/>
          </p:cNvCxnSpPr>
          <p:nvPr/>
        </p:nvCxnSpPr>
        <p:spPr>
          <a:xfrm>
            <a:off x="2472531" y="1720927"/>
            <a:ext cx="874189" cy="16474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552700" y="3475804"/>
            <a:ext cx="794020" cy="3216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115425" y="4338998"/>
            <a:ext cx="1231295" cy="1132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flipV="1">
            <a:off x="8199783" y="4686226"/>
            <a:ext cx="1211397" cy="3339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80848" y="310472"/>
            <a:ext cx="6496601" cy="461665"/>
          </a:xfrm>
          <a:prstGeom prst="rect">
            <a:avLst/>
          </a:prstGeom>
          <a:noFill/>
        </p:spPr>
        <p:txBody>
          <a:bodyPr wrap="square" rtlCol="0">
            <a:spAutoFit/>
          </a:bodyPr>
          <a:lstStyle/>
          <a:p>
            <a:r>
              <a:rPr lang="en-US" sz="2400" dirty="0">
                <a:solidFill>
                  <a:srgbClr val="FF0000"/>
                </a:solidFill>
              </a:rPr>
              <a:t>Give your job a name glue-tutorial-&lt;initials&gt;</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639300" y="643795"/>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560134" y="2641431"/>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350870" y="1120762"/>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267797" y="2690974"/>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242936" y="4686226"/>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411180" y="4050726"/>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164815" y="5354941"/>
            <a:ext cx="363810" cy="3889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079" y="801740"/>
            <a:ext cx="5863840" cy="572813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577279" y="1897783"/>
            <a:ext cx="672817" cy="6522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983974"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324649" y="743621"/>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3" name="TextBox 22">
            <a:extLst>
              <a:ext uri="{FF2B5EF4-FFF2-40B4-BE49-F238E27FC236}">
                <a16:creationId xmlns:a16="http://schemas.microsoft.com/office/drawing/2014/main" id="{BCB5BDE2-E325-4C6F-AE57-C83FC3DFC0E2}"/>
              </a:ext>
            </a:extLst>
          </p:cNvPr>
          <p:cNvSpPr txBox="1"/>
          <p:nvPr/>
        </p:nvSpPr>
        <p:spPr>
          <a:xfrm>
            <a:off x="2647796" y="8675"/>
            <a:ext cx="6896407" cy="769441"/>
          </a:xfrm>
          <a:prstGeom prst="rect">
            <a:avLst/>
          </a:prstGeom>
          <a:noFill/>
        </p:spPr>
        <p:txBody>
          <a:bodyPr wrap="square" rtlCol="0">
            <a:spAutoFit/>
          </a:bodyPr>
          <a:lstStyle/>
          <a:p>
            <a:pPr algn="ctr"/>
            <a:r>
              <a:rPr lang="en-US" sz="4400" dirty="0"/>
              <a:t>Create a Glue Job</a:t>
            </a:r>
            <a:endParaRPr lang="en-US" sz="3600" dirty="0"/>
          </a:p>
        </p:txBody>
      </p:sp>
      <p:sp>
        <p:nvSpPr>
          <p:cNvPr id="24" name="Oval 23">
            <a:extLst>
              <a:ext uri="{FF2B5EF4-FFF2-40B4-BE49-F238E27FC236}">
                <a16:creationId xmlns:a16="http://schemas.microsoft.com/office/drawing/2014/main" id="{97551916-10A1-47B5-97F9-CDEFDC8BFB4E}"/>
              </a:ext>
            </a:extLst>
          </p:cNvPr>
          <p:cNvSpPr/>
          <p:nvPr/>
        </p:nvSpPr>
        <p:spPr>
          <a:xfrm>
            <a:off x="5787473" y="62437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286338" y="342900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72" y="2950738"/>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a:off x="5524314" y="2417339"/>
            <a:ext cx="123640" cy="16178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2604901" y="158634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glue-tutorial-&lt;initials&gt;</a:t>
            </a:r>
          </a:p>
        </p:txBody>
      </p:sp>
      <p:sp>
        <p:nvSpPr>
          <p:cNvPr id="9" name="TextBox 8">
            <a:extLst>
              <a:ext uri="{FF2B5EF4-FFF2-40B4-BE49-F238E27FC236}">
                <a16:creationId xmlns:a16="http://schemas.microsoft.com/office/drawing/2014/main" id="{53CEA208-07F1-45F6-AA7C-463C83D139DF}"/>
              </a:ext>
            </a:extLst>
          </p:cNvPr>
          <p:cNvSpPr txBox="1"/>
          <p:nvPr/>
        </p:nvSpPr>
        <p:spPr>
          <a:xfrm>
            <a:off x="2647795" y="442633"/>
            <a:ext cx="6896407" cy="769441"/>
          </a:xfrm>
          <a:prstGeom prst="rect">
            <a:avLst/>
          </a:prstGeom>
          <a:noFill/>
        </p:spPr>
        <p:txBody>
          <a:bodyPr wrap="square" rtlCol="0">
            <a:spAutoFit/>
          </a:bodyPr>
          <a:lstStyle/>
          <a:p>
            <a:pPr algn="ctr"/>
            <a:r>
              <a:rPr lang="en-US" sz="4400" dirty="0"/>
              <a:t>Create a Glue Job</a:t>
            </a:r>
            <a:endParaRPr lang="en-US" sz="3600" dirty="0"/>
          </a:p>
        </p:txBody>
      </p:sp>
      <p:sp>
        <p:nvSpPr>
          <p:cNvPr id="7" name="Oval 6">
            <a:extLst>
              <a:ext uri="{FF2B5EF4-FFF2-40B4-BE49-F238E27FC236}">
                <a16:creationId xmlns:a16="http://schemas.microsoft.com/office/drawing/2014/main" id="{F6CC8943-1745-4826-AE20-42F9E704D478}"/>
              </a:ext>
            </a:extLst>
          </p:cNvPr>
          <p:cNvSpPr/>
          <p:nvPr/>
        </p:nvSpPr>
        <p:spPr>
          <a:xfrm>
            <a:off x="6172200" y="5948180"/>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7" name="TextBox 6">
            <a:extLst>
              <a:ext uri="{FF2B5EF4-FFF2-40B4-BE49-F238E27FC236}">
                <a16:creationId xmlns:a16="http://schemas.microsoft.com/office/drawing/2014/main" id="{85A51081-D2DC-4A77-93F5-D3423A428019}"/>
              </a:ext>
            </a:extLst>
          </p:cNvPr>
          <p:cNvSpPr txBox="1"/>
          <p:nvPr/>
        </p:nvSpPr>
        <p:spPr>
          <a:xfrm>
            <a:off x="2647795" y="442633"/>
            <a:ext cx="6896407" cy="769441"/>
          </a:xfrm>
          <a:prstGeom prst="rect">
            <a:avLst/>
          </a:prstGeom>
          <a:noFill/>
        </p:spPr>
        <p:txBody>
          <a:bodyPr wrap="square" rtlCol="0">
            <a:spAutoFit/>
          </a:bodyPr>
          <a:lstStyle/>
          <a:p>
            <a:pPr algn="ctr"/>
            <a:r>
              <a:rPr lang="en-US" sz="4400" dirty="0"/>
              <a:t>Create a Glue Job</a:t>
            </a:r>
            <a:endParaRPr lang="en-US" sz="3600" dirty="0"/>
          </a:p>
        </p:txBody>
      </p:sp>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6261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9596E-2A1C-4BEA-9B06-8BE7365BE9E9}"/>
              </a:ext>
            </a:extLst>
          </p:cNvPr>
          <p:cNvSpPr txBox="1"/>
          <p:nvPr/>
        </p:nvSpPr>
        <p:spPr>
          <a:xfrm>
            <a:off x="3697572" y="84976"/>
            <a:ext cx="4796856" cy="769441"/>
          </a:xfrm>
          <a:prstGeom prst="rect">
            <a:avLst/>
          </a:prstGeom>
          <a:noFill/>
        </p:spPr>
        <p:txBody>
          <a:bodyPr wrap="square" rtlCol="0">
            <a:spAutoFit/>
          </a:bodyPr>
          <a:lstStyle/>
          <a:p>
            <a:pPr algn="ctr"/>
            <a:r>
              <a:rPr lang="en-US" sz="4400" dirty="0"/>
              <a:t>Writing the script</a:t>
            </a:r>
            <a:endParaRPr lang="en-US" sz="3600" dirty="0"/>
          </a:p>
        </p:txBody>
      </p:sp>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33" y="1244144"/>
            <a:ext cx="10534733" cy="4369712"/>
          </a:xfrm>
        </p:spPr>
      </p:pic>
      <p:sp>
        <p:nvSpPr>
          <p:cNvPr id="9" name="TextBox 8">
            <a:extLst>
              <a:ext uri="{FF2B5EF4-FFF2-40B4-BE49-F238E27FC236}">
                <a16:creationId xmlns:a16="http://schemas.microsoft.com/office/drawing/2014/main" id="{370B5E27-BBE8-45D1-B0F8-64790F931830}"/>
              </a:ext>
            </a:extLst>
          </p:cNvPr>
          <p:cNvSpPr txBox="1"/>
          <p:nvPr/>
        </p:nvSpPr>
        <p:spPr>
          <a:xfrm>
            <a:off x="8248317" y="22748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403036" y="2604053"/>
            <a:ext cx="3756990" cy="4075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3714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6443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003853"/>
            <a:ext cx="10605052" cy="5685181"/>
          </a:xfrm>
        </p:spPr>
        <p:txBody>
          <a:bodyPr>
            <a:normAutofit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job.commit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4" name="TextBox 3">
            <a:extLst>
              <a:ext uri="{FF2B5EF4-FFF2-40B4-BE49-F238E27FC236}">
                <a16:creationId xmlns:a16="http://schemas.microsoft.com/office/drawing/2014/main" id="{B9E9596E-2A1C-4BEA-9B06-8BE7365BE9E9}"/>
              </a:ext>
            </a:extLst>
          </p:cNvPr>
          <p:cNvSpPr txBox="1"/>
          <p:nvPr/>
        </p:nvSpPr>
        <p:spPr>
          <a:xfrm>
            <a:off x="3697572" y="84976"/>
            <a:ext cx="4796856" cy="769441"/>
          </a:xfrm>
          <a:prstGeom prst="rect">
            <a:avLst/>
          </a:prstGeom>
          <a:noFill/>
        </p:spPr>
        <p:txBody>
          <a:bodyPr wrap="square" rtlCol="0">
            <a:spAutoFit/>
          </a:bodyPr>
          <a:lstStyle/>
          <a:p>
            <a:pPr algn="ctr"/>
            <a:r>
              <a:rPr lang="en-US" sz="4400" dirty="0"/>
              <a:t>Writing the script</a:t>
            </a:r>
            <a:endParaRPr lang="en-US" sz="3600" dirty="0"/>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003854"/>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job.commit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4" name="TextBox 3">
            <a:extLst>
              <a:ext uri="{FF2B5EF4-FFF2-40B4-BE49-F238E27FC236}">
                <a16:creationId xmlns:a16="http://schemas.microsoft.com/office/drawing/2014/main" id="{B9E9596E-2A1C-4BEA-9B06-8BE7365BE9E9}"/>
              </a:ext>
            </a:extLst>
          </p:cNvPr>
          <p:cNvSpPr txBox="1"/>
          <p:nvPr/>
        </p:nvSpPr>
        <p:spPr>
          <a:xfrm>
            <a:off x="3697572" y="84976"/>
            <a:ext cx="4796856" cy="769441"/>
          </a:xfrm>
          <a:prstGeom prst="rect">
            <a:avLst/>
          </a:prstGeom>
          <a:noFill/>
        </p:spPr>
        <p:txBody>
          <a:bodyPr wrap="square" rtlCol="0">
            <a:spAutoFit/>
          </a:bodyPr>
          <a:lstStyle/>
          <a:p>
            <a:pPr algn="ctr"/>
            <a:r>
              <a:rPr lang="en-US" sz="4400" dirty="0"/>
              <a:t>Writing the script</a:t>
            </a:r>
            <a:endParaRPr lang="en-US" sz="3600" dirty="0"/>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2" y="1431492"/>
            <a:ext cx="3712287" cy="58858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243372" y="2822714"/>
            <a:ext cx="2096915" cy="13309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429000"/>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4" name="TextBox 3">
            <a:extLst>
              <a:ext uri="{FF2B5EF4-FFF2-40B4-BE49-F238E27FC236}">
                <a16:creationId xmlns:a16="http://schemas.microsoft.com/office/drawing/2014/main" id="{B9E9596E-2A1C-4BEA-9B06-8BE7365BE9E9}"/>
              </a:ext>
            </a:extLst>
          </p:cNvPr>
          <p:cNvSpPr txBox="1"/>
          <p:nvPr/>
        </p:nvSpPr>
        <p:spPr>
          <a:xfrm>
            <a:off x="3697572" y="84976"/>
            <a:ext cx="4796856" cy="769441"/>
          </a:xfrm>
          <a:prstGeom prst="rect">
            <a:avLst/>
          </a:prstGeom>
          <a:noFill/>
        </p:spPr>
        <p:txBody>
          <a:bodyPr wrap="square" rtlCol="0">
            <a:spAutoFit/>
          </a:bodyPr>
          <a:lstStyle/>
          <a:p>
            <a:pPr algn="ctr"/>
            <a:r>
              <a:rPr lang="en-US" sz="4400" dirty="0"/>
              <a:t>Writing the script</a:t>
            </a:r>
            <a:endParaRPr lang="en-US" sz="3600" dirty="0"/>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647043" y="3359426"/>
            <a:ext cx="1461052" cy="1271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769441"/>
            <a:ext cx="10048460" cy="6003583"/>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4" name="TextBox 3">
            <a:extLst>
              <a:ext uri="{FF2B5EF4-FFF2-40B4-BE49-F238E27FC236}">
                <a16:creationId xmlns:a16="http://schemas.microsoft.com/office/drawing/2014/main" id="{B9E9596E-2A1C-4BEA-9B06-8BE7365BE9E9}"/>
              </a:ext>
            </a:extLst>
          </p:cNvPr>
          <p:cNvSpPr txBox="1"/>
          <p:nvPr/>
        </p:nvSpPr>
        <p:spPr>
          <a:xfrm>
            <a:off x="3697572" y="84976"/>
            <a:ext cx="4796856" cy="769441"/>
          </a:xfrm>
          <a:prstGeom prst="rect">
            <a:avLst/>
          </a:prstGeom>
          <a:noFill/>
        </p:spPr>
        <p:txBody>
          <a:bodyPr wrap="square" rtlCol="0">
            <a:spAutoFit/>
          </a:bodyPr>
          <a:lstStyle/>
          <a:p>
            <a:pPr algn="ctr"/>
            <a:r>
              <a:rPr lang="en-US" sz="4400" dirty="0"/>
              <a:t>Writing the script</a:t>
            </a:r>
            <a:endParaRPr lang="en-US" sz="3600" dirty="0"/>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Tree>
    <p:extLst>
      <p:ext uri="{BB962C8B-B14F-4D97-AF65-F5344CB8AC3E}">
        <p14:creationId xmlns:p14="http://schemas.microsoft.com/office/powerpoint/2010/main" val="2733847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16287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job.commit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4" name="TextBox 3">
            <a:extLst>
              <a:ext uri="{FF2B5EF4-FFF2-40B4-BE49-F238E27FC236}">
                <a16:creationId xmlns:a16="http://schemas.microsoft.com/office/drawing/2014/main" id="{B9E9596E-2A1C-4BEA-9B06-8BE7365BE9E9}"/>
              </a:ext>
            </a:extLst>
          </p:cNvPr>
          <p:cNvSpPr txBox="1"/>
          <p:nvPr/>
        </p:nvSpPr>
        <p:spPr>
          <a:xfrm>
            <a:off x="3697572" y="84976"/>
            <a:ext cx="4796856" cy="769441"/>
          </a:xfrm>
          <a:prstGeom prst="rect">
            <a:avLst/>
          </a:prstGeom>
          <a:noFill/>
        </p:spPr>
        <p:txBody>
          <a:bodyPr wrap="square" rtlCol="0">
            <a:spAutoFit/>
          </a:bodyPr>
          <a:lstStyle/>
          <a:p>
            <a:pPr algn="ctr"/>
            <a:r>
              <a:rPr lang="en-US" sz="4400" dirty="0"/>
              <a:t>Writing the script</a:t>
            </a:r>
            <a:endParaRPr lang="en-US" sz="3600" dirty="0"/>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Tree>
    <p:extLst>
      <p:ext uri="{BB962C8B-B14F-4D97-AF65-F5344CB8AC3E}">
        <p14:creationId xmlns:p14="http://schemas.microsoft.com/office/powerpoint/2010/main" val="22317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7D10-AD46-4C68-8D8D-2A61545E0AEF}"/>
              </a:ext>
            </a:extLst>
          </p:cNvPr>
          <p:cNvSpPr>
            <a:spLocks noGrp="1"/>
          </p:cNvSpPr>
          <p:nvPr>
            <p:ph type="title"/>
          </p:nvPr>
        </p:nvSpPr>
        <p:spPr/>
        <p:txBody>
          <a:bodyPr/>
          <a:lstStyle/>
          <a:p>
            <a:r>
              <a:rPr lang="en-US" dirty="0"/>
              <a:t>AWS Glue</a:t>
            </a:r>
          </a:p>
        </p:txBody>
      </p:sp>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dirty="0"/>
              <a:t>Amazon Web Services tool to Extract, Transform, and Load(ETL)</a:t>
            </a:r>
          </a:p>
          <a:p>
            <a:r>
              <a:rPr lang="en-US" dirty="0"/>
              <a:t>Used to prepare and load data for business analytics</a:t>
            </a:r>
          </a:p>
          <a:p>
            <a:endParaRPr lang="en-US" dirty="0"/>
          </a:p>
          <a:p>
            <a:endParaRPr lang="en-US" dirty="0"/>
          </a:p>
        </p:txBody>
      </p:sp>
      <p:pic>
        <p:nvPicPr>
          <p:cNvPr id="24" name="Picture 23">
            <a:extLst>
              <a:ext uri="{FF2B5EF4-FFF2-40B4-BE49-F238E27FC236}">
                <a16:creationId xmlns:a16="http://schemas.microsoft.com/office/drawing/2014/main" id="{CF583439-D58D-46FD-9DBA-EAF7E97892D8}"/>
              </a:ext>
            </a:extLst>
          </p:cNvPr>
          <p:cNvPicPr>
            <a:picLocks noChangeAspect="1"/>
          </p:cNvPicPr>
          <p:nvPr/>
        </p:nvPicPr>
        <p:blipFill>
          <a:blip r:embed="rId3"/>
          <a:stretch>
            <a:fillRect/>
          </a:stretch>
        </p:blipFill>
        <p:spPr>
          <a:xfrm>
            <a:off x="5181600" y="4160872"/>
            <a:ext cx="1828800" cy="1828800"/>
          </a:xfrm>
          <a:prstGeom prst="rect">
            <a:avLst/>
          </a:prstGeom>
        </p:spPr>
      </p:pic>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Aws Redshift</a:t>
            </a:r>
          </a:p>
        </p:txBody>
      </p:sp>
      <p:pic>
        <p:nvPicPr>
          <p:cNvPr id="5" name="Picture 4">
            <a:extLst>
              <a:ext uri="{FF2B5EF4-FFF2-40B4-BE49-F238E27FC236}">
                <a16:creationId xmlns:a16="http://schemas.microsoft.com/office/drawing/2014/main" id="{BE645B6D-6235-4B41-B390-7320C9FFF5CD}"/>
              </a:ext>
            </a:extLst>
          </p:cNvPr>
          <p:cNvPicPr>
            <a:picLocks noChangeAspect="1"/>
          </p:cNvPicPr>
          <p:nvPr/>
        </p:nvPicPr>
        <p:blipFill>
          <a:blip r:embed="rId3"/>
          <a:stretch>
            <a:fillRect/>
          </a:stretch>
        </p:blipFill>
        <p:spPr>
          <a:xfrm>
            <a:off x="147793" y="2005558"/>
            <a:ext cx="9763125" cy="43053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Connect to Redshift</a:t>
            </a:r>
            <a:endParaRPr lang="en-US" sz="3600" dirty="0"/>
          </a:p>
        </p:txBody>
      </p:sp>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Connect to Redshift</a:t>
            </a:r>
            <a:endParaRPr lang="en-US" sz="3600" dirty="0"/>
          </a:p>
        </p:txBody>
      </p:sp>
      <p:sp>
        <p:nvSpPr>
          <p:cNvPr id="11" name="TextBox 10">
            <a:extLst>
              <a:ext uri="{FF2B5EF4-FFF2-40B4-BE49-F238E27FC236}">
                <a16:creationId xmlns:a16="http://schemas.microsoft.com/office/drawing/2014/main" id="{EF242757-7C2B-4669-B30F-FDEE42E5FB23}"/>
              </a:ext>
            </a:extLst>
          </p:cNvPr>
          <p:cNvSpPr txBox="1"/>
          <p:nvPr/>
        </p:nvSpPr>
        <p:spPr>
          <a:xfrm>
            <a:off x="545438" y="1213693"/>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4" y="1948627"/>
            <a:ext cx="422091" cy="830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5456698" y="1349119"/>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551" y="1070520"/>
            <a:ext cx="7668208" cy="5635120"/>
          </a:xfr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Connect to Redshift</a:t>
            </a:r>
            <a:endParaRPr lang="en-US" sz="3600" dirty="0"/>
          </a:p>
        </p:txBody>
      </p:sp>
      <p:sp>
        <p:nvSpPr>
          <p:cNvPr id="11" name="TextBox 10">
            <a:extLst>
              <a:ext uri="{FF2B5EF4-FFF2-40B4-BE49-F238E27FC236}">
                <a16:creationId xmlns:a16="http://schemas.microsoft.com/office/drawing/2014/main" id="{EF242757-7C2B-4669-B30F-FDEE42E5FB23}"/>
              </a:ext>
            </a:extLst>
          </p:cNvPr>
          <p:cNvSpPr txBox="1"/>
          <p:nvPr/>
        </p:nvSpPr>
        <p:spPr>
          <a:xfrm>
            <a:off x="9321273" y="3747244"/>
            <a:ext cx="2647016"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023254" y="457824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7783105" y="6296025"/>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Create tables in Redshift</a:t>
            </a:r>
            <a:endParaRPr lang="en-US" sz="3600" dirty="0"/>
          </a:p>
        </p:txBody>
      </p:sp>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Run your Glue Job</a:t>
            </a:r>
            <a:endParaRPr lang="en-US" sz="3600" dirty="0"/>
          </a:p>
        </p:txBody>
      </p:sp>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333765"/>
            <a:ext cx="10064362" cy="4985883"/>
          </a:xfrm>
          <a:prstGeom prst="rect">
            <a:avLst/>
          </a:prstGeo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View your Table</a:t>
            </a:r>
            <a:endParaRPr lang="en-US" sz="3600" dirty="0"/>
          </a:p>
        </p:txBody>
      </p:sp>
    </p:spTree>
    <p:extLst>
      <p:ext uri="{BB962C8B-B14F-4D97-AF65-F5344CB8AC3E}">
        <p14:creationId xmlns:p14="http://schemas.microsoft.com/office/powerpoint/2010/main" val="4289971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p:txBody>
          <a:bodyPr/>
          <a:lstStyle/>
          <a:p>
            <a:r>
              <a:rPr lang="en-US"/>
              <a:t>Additional AWS Tools</a:t>
            </a:r>
            <a:endParaRPr lang="en-US" dirty="0"/>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pPr lvl="1"/>
            <a:endParaRPr lang="en-US" dirty="0"/>
          </a:p>
          <a:p>
            <a:r>
              <a:rPr lang="en-US" dirty="0"/>
              <a:t>Lambda</a:t>
            </a:r>
          </a:p>
          <a:p>
            <a:r>
              <a:rPr lang="en-US" dirty="0"/>
              <a:t>DynamoDB</a:t>
            </a:r>
          </a:p>
          <a:p>
            <a:r>
              <a:rPr lang="en-US" dirty="0"/>
              <a:t>IAM Roles</a:t>
            </a:r>
          </a:p>
          <a:p>
            <a:r>
              <a:rPr lang="en-US" dirty="0"/>
              <a:t>CloudFormation</a:t>
            </a:r>
          </a:p>
          <a:p>
            <a:r>
              <a:rPr lang="en-US" dirty="0" err="1"/>
              <a:t>QuickSight</a:t>
            </a:r>
            <a:endParaRPr lang="en-US" dirty="0"/>
          </a:p>
          <a:p>
            <a:pPr lvl="2"/>
            <a:endParaRPr lang="en-US" dirty="0"/>
          </a:p>
          <a:p>
            <a:pPr lvl="2"/>
            <a:endParaRPr lang="en-US" dirty="0"/>
          </a:p>
        </p:txBody>
      </p:sp>
      <p:pic>
        <p:nvPicPr>
          <p:cNvPr id="4" name="Picture 3">
            <a:extLst>
              <a:ext uri="{FF2B5EF4-FFF2-40B4-BE49-F238E27FC236}">
                <a16:creationId xmlns:a16="http://schemas.microsoft.com/office/drawing/2014/main" id="{04378D75-C458-459C-A361-F8095463E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8473" y="1617797"/>
            <a:ext cx="2494802" cy="1663201"/>
          </a:xfrm>
          <a:prstGeom prst="rect">
            <a:avLst/>
          </a:prstGeom>
        </p:spPr>
      </p:pic>
      <p:pic>
        <p:nvPicPr>
          <p:cNvPr id="5" name="Picture 4" descr="IAM.png">
            <a:extLst>
              <a:ext uri="{FF2B5EF4-FFF2-40B4-BE49-F238E27FC236}">
                <a16:creationId xmlns:a16="http://schemas.microsoft.com/office/drawing/2014/main" id="{66926B4B-6395-4ECF-956F-2686228FF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0221" y="3036002"/>
            <a:ext cx="1526073" cy="1526073"/>
          </a:xfrm>
          <a:prstGeom prst="rect">
            <a:avLst/>
          </a:prstGeom>
        </p:spPr>
      </p:pic>
      <p:pic>
        <p:nvPicPr>
          <p:cNvPr id="6" name="Picture 5" descr="CloudFormation.png">
            <a:extLst>
              <a:ext uri="{FF2B5EF4-FFF2-40B4-BE49-F238E27FC236}">
                <a16:creationId xmlns:a16="http://schemas.microsoft.com/office/drawing/2014/main" id="{13CC9821-ABAF-44AC-9121-9149E7CF72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746" y="3577002"/>
            <a:ext cx="1663201" cy="1663201"/>
          </a:xfrm>
          <a:prstGeom prst="rect">
            <a:avLst/>
          </a:prstGeom>
        </p:spPr>
      </p:pic>
      <p:pic>
        <p:nvPicPr>
          <p:cNvPr id="7" name="Picture 6">
            <a:extLst>
              <a:ext uri="{FF2B5EF4-FFF2-40B4-BE49-F238E27FC236}">
                <a16:creationId xmlns:a16="http://schemas.microsoft.com/office/drawing/2014/main" id="{252C4753-8B0E-47E2-9BE1-41B425190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8343" y="1681553"/>
            <a:ext cx="1609343" cy="1609343"/>
          </a:xfrm>
          <a:prstGeom prst="rect">
            <a:avLst/>
          </a:prstGeom>
        </p:spPr>
      </p:pic>
      <p:pic>
        <p:nvPicPr>
          <p:cNvPr id="8" name="Picture 7">
            <a:extLst>
              <a:ext uri="{FF2B5EF4-FFF2-40B4-BE49-F238E27FC236}">
                <a16:creationId xmlns:a16="http://schemas.microsoft.com/office/drawing/2014/main" id="{22A4147C-B271-49E3-A65B-8C36F36D58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7014" y="3546524"/>
            <a:ext cx="1787476" cy="1787476"/>
          </a:xfrm>
          <a:prstGeom prst="rect">
            <a:avLst/>
          </a:prstGeom>
        </p:spPr>
      </p:pic>
    </p:spTree>
    <p:extLst>
      <p:ext uri="{BB962C8B-B14F-4D97-AF65-F5344CB8AC3E}">
        <p14:creationId xmlns:p14="http://schemas.microsoft.com/office/powerpoint/2010/main" val="3924926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314507" y="1398550"/>
            <a:ext cx="4095584" cy="4556373"/>
          </a:xfrm>
        </p:spPr>
        <p:txBody>
          <a:bodyPr>
            <a:normAutofit/>
          </a:bodyPr>
          <a:lstStyle/>
          <a:p>
            <a:r>
              <a:rPr lang="en-US" sz="2400" dirty="0"/>
              <a:t>Instead of running the Glue job manually, have it run automatically when a file is added to S3</a:t>
            </a:r>
          </a:p>
          <a:p>
            <a:r>
              <a:rPr lang="en-US" sz="2400" dirty="0"/>
              <a:t>Use a Lambda, a serverless function</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938" y="3869318"/>
            <a:ext cx="6909630"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683114" y="1514786"/>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985591" y="2755570"/>
            <a:ext cx="797347" cy="11137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11156693" y="6029790"/>
            <a:ext cx="1035307" cy="819308"/>
          </a:xfrm>
          <a:prstGeom prst="rect">
            <a:avLst/>
          </a:prstGeom>
        </p:spPr>
      </p:pic>
      <p:sp>
        <p:nvSpPr>
          <p:cNvPr id="15" name="Title 1">
            <a:extLst>
              <a:ext uri="{FF2B5EF4-FFF2-40B4-BE49-F238E27FC236}">
                <a16:creationId xmlns:a16="http://schemas.microsoft.com/office/drawing/2014/main" id="{170D4449-DB18-4F6C-AA23-1FB782AC30C6}"/>
              </a:ext>
            </a:extLst>
          </p:cNvPr>
          <p:cNvSpPr>
            <a:spLocks noGrp="1"/>
          </p:cNvSpPr>
          <p:nvPr>
            <p:ph type="title"/>
          </p:nvPr>
        </p:nvSpPr>
        <p:spPr>
          <a:xfrm>
            <a:off x="1394791" y="0"/>
            <a:ext cx="9402417" cy="1609344"/>
          </a:xfrm>
        </p:spPr>
        <p:txBody>
          <a:bodyPr/>
          <a:lstStyle/>
          <a:p>
            <a:pPr algn="ctr"/>
            <a:r>
              <a:rPr lang="en-US" dirty="0"/>
              <a:t>Glue Trigger</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a:p>
            <a:r>
              <a:rPr lang="en-US" sz="2400" dirty="0"/>
              <a:t>Non-relational database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2454" y="6028454"/>
            <a:ext cx="829546" cy="829546"/>
          </a:xfrm>
          <a:prstGeom prst="rect">
            <a:avLst/>
          </a:prstGeom>
        </p:spPr>
      </p:pic>
      <p:sp>
        <p:nvSpPr>
          <p:cNvPr id="7" name="Title 1">
            <a:extLst>
              <a:ext uri="{FF2B5EF4-FFF2-40B4-BE49-F238E27FC236}">
                <a16:creationId xmlns:a16="http://schemas.microsoft.com/office/drawing/2014/main" id="{B07D94FB-8CDF-4699-80AE-2CAC38377186}"/>
              </a:ext>
            </a:extLst>
          </p:cNvPr>
          <p:cNvSpPr txBox="1">
            <a:spLocks/>
          </p:cNvSpPr>
          <p:nvPr/>
        </p:nvSpPr>
        <p:spPr>
          <a:xfrm>
            <a:off x="1394791" y="0"/>
            <a:ext cx="9402417"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a:t>Glue Trigger</a:t>
            </a:r>
          </a:p>
        </p:txBody>
      </p:sp>
    </p:spTree>
    <p:extLst>
      <p:ext uri="{BB962C8B-B14F-4D97-AF65-F5344CB8AC3E}">
        <p14:creationId xmlns:p14="http://schemas.microsoft.com/office/powerpoint/2010/main" val="425097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A3F6-1CCD-4618-99ED-46837E151E24}"/>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lstStyle/>
          <a:p>
            <a:r>
              <a:rPr lang="en-US" dirty="0"/>
              <a:t>Extract: Pull data from a source</a:t>
            </a:r>
          </a:p>
          <a:p>
            <a:pPr lvl="1"/>
            <a:r>
              <a:rPr lang="en-US" dirty="0"/>
              <a:t>Files</a:t>
            </a:r>
          </a:p>
          <a:p>
            <a:pPr lvl="1"/>
            <a:r>
              <a:rPr lang="en-US" dirty="0"/>
              <a:t>Database</a:t>
            </a:r>
          </a:p>
          <a:p>
            <a:pPr lvl="1"/>
            <a:r>
              <a:rPr lang="en-US" dirty="0"/>
              <a:t>Reporting Tool</a:t>
            </a:r>
          </a:p>
          <a:p>
            <a:r>
              <a:rPr lang="en-US" dirty="0"/>
              <a:t>Transform: Modify the data to fit your needs</a:t>
            </a:r>
          </a:p>
          <a:p>
            <a:pPr lvl="1"/>
            <a:r>
              <a:rPr lang="en-US" dirty="0"/>
              <a:t>Add new columns like data source or timestamp</a:t>
            </a:r>
          </a:p>
          <a:p>
            <a:pPr lvl="1"/>
            <a:r>
              <a:rPr lang="en-US" dirty="0"/>
              <a:t>Remove unwanted data</a:t>
            </a:r>
          </a:p>
          <a:p>
            <a:pPr lvl="1"/>
            <a:r>
              <a:rPr lang="en-US" dirty="0"/>
              <a:t>Alter data with calculations</a:t>
            </a:r>
          </a:p>
          <a:p>
            <a:r>
              <a:rPr lang="en-US" dirty="0"/>
              <a:t>Load: Store in your database</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854" y="1490870"/>
            <a:ext cx="8857446" cy="4638040"/>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FADE939-94EB-4D94-A0B5-3EDC1F5919A0}"/>
              </a:ext>
            </a:extLst>
          </p:cNvPr>
          <p:cNvSpPr txBox="1">
            <a:spLocks/>
          </p:cNvSpPr>
          <p:nvPr/>
        </p:nvSpPr>
        <p:spPr>
          <a:xfrm>
            <a:off x="1394791" y="0"/>
            <a:ext cx="9402417"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a:t>Glue Trigger</a:t>
            </a:r>
          </a:p>
        </p:txBody>
      </p:sp>
      <p:pic>
        <p:nvPicPr>
          <p:cNvPr id="13" name="Picture 12">
            <a:extLst>
              <a:ext uri="{FF2B5EF4-FFF2-40B4-BE49-F238E27FC236}">
                <a16:creationId xmlns:a16="http://schemas.microsoft.com/office/drawing/2014/main" id="{064F959F-83FB-4D54-8E39-A9AECB355B42}"/>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11156693" y="6029790"/>
            <a:ext cx="1035307" cy="819308"/>
          </a:xfrm>
          <a:prstGeom prst="rect">
            <a:avLst/>
          </a:prstGeom>
        </p:spPr>
      </p:pic>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3156735"/>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a:p>
            <a:r>
              <a:rPr lang="en-US" sz="2400" dirty="0"/>
              <a:t>IAM Roles determine how a resource can interact with other services</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880" y="5829256"/>
            <a:ext cx="932120" cy="932120"/>
          </a:xfrm>
          <a:prstGeom prst="rect">
            <a:avLst/>
          </a:prstGeom>
          <a:solidFill>
            <a:schemeClr val="bg1"/>
          </a:solidFill>
        </p:spPr>
      </p:pic>
      <p:sp>
        <p:nvSpPr>
          <p:cNvPr id="8" name="Title 1">
            <a:extLst>
              <a:ext uri="{FF2B5EF4-FFF2-40B4-BE49-F238E27FC236}">
                <a16:creationId xmlns:a16="http://schemas.microsoft.com/office/drawing/2014/main" id="{A8D1E4EC-A63C-4133-9EB0-E09A57A663AC}"/>
              </a:ext>
            </a:extLst>
          </p:cNvPr>
          <p:cNvSpPr txBox="1">
            <a:spLocks/>
          </p:cNvSpPr>
          <p:nvPr/>
        </p:nvSpPr>
        <p:spPr>
          <a:xfrm>
            <a:off x="1394791" y="0"/>
            <a:ext cx="9402417"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a:t>Glue Trigger</a:t>
            </a:r>
          </a:p>
        </p:txBody>
      </p:sp>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631" y="1466758"/>
            <a:ext cx="11185309" cy="2091909"/>
          </a:xfrm>
          <a:prstGeom prst="rect">
            <a:avLst/>
          </a:prstGeom>
        </p:spPr>
      </p:pic>
    </p:spTree>
    <p:extLst>
      <p:ext uri="{BB962C8B-B14F-4D97-AF65-F5344CB8AC3E}">
        <p14:creationId xmlns:p14="http://schemas.microsoft.com/office/powerpoint/2010/main" val="870846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263104"/>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150576"/>
            <a:ext cx="4714873" cy="3542121"/>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2434208" y="2281849"/>
            <a:ext cx="0" cy="1215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2263743"/>
            <a:ext cx="644938" cy="25559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D0A78268-6E48-4CC7-A74E-83F58AB44DD2}"/>
              </a:ext>
            </a:extLst>
          </p:cNvPr>
          <p:cNvSpPr txBox="1">
            <a:spLocks/>
          </p:cNvSpPr>
          <p:nvPr/>
        </p:nvSpPr>
        <p:spPr>
          <a:xfrm>
            <a:off x="1394791" y="0"/>
            <a:ext cx="9402417"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a:t>Glue Trigger</a:t>
            </a:r>
          </a:p>
        </p:txBody>
      </p:sp>
      <p:pic>
        <p:nvPicPr>
          <p:cNvPr id="14" name="Picture 13" descr="IAM.png">
            <a:extLst>
              <a:ext uri="{FF2B5EF4-FFF2-40B4-BE49-F238E27FC236}">
                <a16:creationId xmlns:a16="http://schemas.microsoft.com/office/drawing/2014/main" id="{595E0BD3-30F7-426C-B105-7C3DE16CB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59880" y="5829256"/>
            <a:ext cx="932120" cy="932120"/>
          </a:xfrm>
          <a:prstGeom prst="rect">
            <a:avLst/>
          </a:prstGeom>
          <a:solidFill>
            <a:schemeClr val="bg1"/>
          </a:solidFill>
        </p:spPr>
      </p:pic>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3187700" y="484632"/>
            <a:ext cx="7940548" cy="1609344"/>
          </a:xfrm>
        </p:spPr>
        <p:txBody>
          <a:bodyPr/>
          <a:lstStyle/>
          <a:p>
            <a:r>
              <a:rPr lang="en-US" dirty="0"/>
              <a:t>CloudFormation </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99" y="430775"/>
            <a:ext cx="1663201" cy="1663201"/>
          </a:xfrm>
          <a:prstGeom prst="rect">
            <a:avLst/>
          </a:prstGeom>
        </p:spPr>
      </p:pic>
    </p:spTree>
    <p:extLst>
      <p:ext uri="{BB962C8B-B14F-4D97-AF65-F5344CB8AC3E}">
        <p14:creationId xmlns:p14="http://schemas.microsoft.com/office/powerpoint/2010/main" val="28742971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err="1"/>
              <a:t>QuickSight</a:t>
            </a:r>
            <a:endParaRPr lang="en-US" sz="6600" dirty="0"/>
          </a:p>
        </p:txBody>
      </p:sp>
      <p:pic>
        <p:nvPicPr>
          <p:cNvPr id="4" name="Picture 3">
            <a:extLst>
              <a:ext uri="{FF2B5EF4-FFF2-40B4-BE49-F238E27FC236}">
                <a16:creationId xmlns:a16="http://schemas.microsoft.com/office/drawing/2014/main" id="{D8ECB4ED-1722-40D8-B114-E7029D778D5B}"/>
              </a:ext>
            </a:extLst>
          </p:cNvPr>
          <p:cNvPicPr>
            <a:picLocks noChangeAspect="1"/>
          </p:cNvPicPr>
          <p:nvPr/>
        </p:nvPicPr>
        <p:blipFill>
          <a:blip r:embed="rId3"/>
          <a:stretch>
            <a:fillRect/>
          </a:stretch>
        </p:blipFill>
        <p:spPr>
          <a:xfrm>
            <a:off x="147793" y="2005552"/>
            <a:ext cx="9763125" cy="43053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sp>
        <p:nvSpPr>
          <p:cNvPr id="7" name="Title 1">
            <a:extLst>
              <a:ext uri="{FF2B5EF4-FFF2-40B4-BE49-F238E27FC236}">
                <a16:creationId xmlns:a16="http://schemas.microsoft.com/office/drawing/2014/main" id="{2D4BC504-71AA-4D7F-AB59-A8E16F7D04F5}"/>
              </a:ext>
            </a:extLst>
          </p:cNvPr>
          <p:cNvSpPr>
            <a:spLocks noGrp="1"/>
          </p:cNvSpPr>
          <p:nvPr>
            <p:ph type="title"/>
          </p:nvPr>
        </p:nvSpPr>
        <p:spPr>
          <a:xfrm>
            <a:off x="2520696" y="484632"/>
            <a:ext cx="8607552" cy="1609344"/>
          </a:xfrm>
        </p:spPr>
        <p:txBody>
          <a:bodyPr/>
          <a:lstStyle/>
          <a:p>
            <a:r>
              <a:rPr lang="en-US" dirty="0" err="1"/>
              <a:t>QuickSight</a:t>
            </a:r>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Tree>
    <p:extLst>
      <p:ext uri="{BB962C8B-B14F-4D97-AF65-F5344CB8AC3E}">
        <p14:creationId xmlns:p14="http://schemas.microsoft.com/office/powerpoint/2010/main" val="2732813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sp>
        <p:nvSpPr>
          <p:cNvPr id="7" name="Title 1">
            <a:extLst>
              <a:ext uri="{FF2B5EF4-FFF2-40B4-BE49-F238E27FC236}">
                <a16:creationId xmlns:a16="http://schemas.microsoft.com/office/drawing/2014/main" id="{2D4BC504-71AA-4D7F-AB59-A8E16F7D04F5}"/>
              </a:ext>
            </a:extLst>
          </p:cNvPr>
          <p:cNvSpPr>
            <a:spLocks noGrp="1"/>
          </p:cNvSpPr>
          <p:nvPr>
            <p:ph type="title"/>
          </p:nvPr>
        </p:nvSpPr>
        <p:spPr>
          <a:xfrm>
            <a:off x="2520696" y="484632"/>
            <a:ext cx="8607552" cy="1609344"/>
          </a:xfrm>
        </p:spPr>
        <p:txBody>
          <a:bodyPr/>
          <a:lstStyle/>
          <a:p>
            <a:r>
              <a:rPr lang="en-US" dirty="0" err="1"/>
              <a:t>QuickSight</a:t>
            </a:r>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3"/>
          <a:stretch>
            <a:fillRect/>
          </a:stretch>
        </p:blipFill>
        <p:spPr>
          <a:xfrm>
            <a:off x="2622804" y="1952244"/>
            <a:ext cx="7048500" cy="4638675"/>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3"/>
          <a:stretch>
            <a:fillRect/>
          </a:stretch>
        </p:blipFill>
        <p:spPr>
          <a:xfrm>
            <a:off x="1216723" y="2463308"/>
            <a:ext cx="8939593" cy="3708892"/>
          </a:xfrm>
          <a:prstGeom prst="rect">
            <a:avLst/>
          </a:prstGeom>
        </p:spPr>
      </p:pic>
      <p:cxnSp>
        <p:nvCxnSpPr>
          <p:cNvPr id="13" name="Straight Arrow Connector 12">
            <a:extLst>
              <a:ext uri="{FF2B5EF4-FFF2-40B4-BE49-F238E27FC236}">
                <a16:creationId xmlns:a16="http://schemas.microsoft.com/office/drawing/2014/main" id="{6DE217E2-D92A-4B77-9F62-1A2D7110AD71}"/>
              </a:ext>
            </a:extLst>
          </p:cNvPr>
          <p:cNvCxnSpPr>
            <a:cxnSpLocks/>
          </p:cNvCxnSpPr>
          <p:nvPr/>
        </p:nvCxnSpPr>
        <p:spPr>
          <a:xfrm flipH="1">
            <a:off x="2773171" y="2203704"/>
            <a:ext cx="604775" cy="16786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562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D2E6-ED76-4B21-AAA4-5494E27257A1}"/>
              </a:ext>
            </a:extLst>
          </p:cNvPr>
          <p:cNvSpPr>
            <a:spLocks noGrp="1"/>
          </p:cNvSpPr>
          <p:nvPr>
            <p:ph type="title"/>
          </p:nvPr>
        </p:nvSpPr>
        <p:spPr/>
        <p:txBody>
          <a:bodyPr/>
          <a:lstStyle/>
          <a:p>
            <a:r>
              <a:rPr lang="en-US"/>
              <a:t>Why use Glue?</a:t>
            </a:r>
            <a:endParaRPr lang="en-US" dirty="0"/>
          </a:p>
        </p:txBody>
      </p:sp>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lstStyle/>
          <a:p>
            <a:r>
              <a:rPr lang="en-US" dirty="0"/>
              <a:t>Serverless</a:t>
            </a:r>
          </a:p>
          <a:p>
            <a:r>
              <a:rPr lang="en-US" dirty="0"/>
              <a:t>Easily scalable</a:t>
            </a:r>
          </a:p>
          <a:p>
            <a:r>
              <a:rPr lang="en-US" dirty="0"/>
              <a:t>Cost Effective</a:t>
            </a:r>
          </a:p>
          <a:p>
            <a:pPr lvl="1"/>
            <a:r>
              <a:rPr lang="en-US" dirty="0"/>
              <a:t>Only pay when being used, where </a:t>
            </a:r>
            <a:r>
              <a:rPr lang="en-US" dirty="0" err="1"/>
              <a:t>Matillion</a:t>
            </a:r>
            <a:r>
              <a:rPr lang="en-US" dirty="0"/>
              <a:t> and </a:t>
            </a:r>
            <a:r>
              <a:rPr lang="en-US" dirty="0" err="1"/>
              <a:t>Informatica</a:t>
            </a:r>
            <a:r>
              <a:rPr lang="en-US" dirty="0"/>
              <a:t> charge hourly or yearly</a:t>
            </a:r>
          </a:p>
          <a:p>
            <a:pPr lvl="1"/>
            <a:r>
              <a:rPr lang="en-US" dirty="0" err="1"/>
              <a:t>Matillion</a:t>
            </a:r>
            <a:r>
              <a:rPr lang="en-US" dirty="0"/>
              <a:t>: $1.74 per hour (at cheapest), </a:t>
            </a:r>
            <a:r>
              <a:rPr lang="en-US" dirty="0" err="1"/>
              <a:t>Informatica</a:t>
            </a:r>
            <a:r>
              <a:rPr lang="en-US" dirty="0"/>
              <a:t> $2.16 per hour, Glue $0.44 per DPU-Hour</a:t>
            </a:r>
          </a:p>
          <a:p>
            <a:r>
              <a:rPr lang="en-US" dirty="0"/>
              <a:t>Code based (Python or Scala) so you can do anything you can program</a:t>
            </a:r>
          </a:p>
          <a:p>
            <a:r>
              <a:rPr lang="en-US" dirty="0"/>
              <a:t>Easy integration with other AWS tools</a:t>
            </a:r>
          </a:p>
          <a:p>
            <a:r>
              <a:rPr lang="en-US" dirty="0"/>
              <a:t>Automatic error handling and logging</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085392" y="5887546"/>
            <a:ext cx="1712686" cy="67022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755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742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718629"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p:cNvCxnSpPr>
          <p:nvPr/>
        </p:nvCxnSpPr>
        <p:spPr>
          <a:xfrm flipH="1">
            <a:off x="2948940" y="2203704"/>
            <a:ext cx="429008" cy="17167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p:cNvCxnSpPr>
          <p:nvPr/>
        </p:nvCxnSpPr>
        <p:spPr>
          <a:xfrm flipH="1">
            <a:off x="3063240" y="2235708"/>
            <a:ext cx="314708" cy="29992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333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3"/>
          <a:stretch>
            <a:fillRect/>
          </a:stretch>
        </p:blipFill>
        <p:spPr>
          <a:xfrm>
            <a:off x="2146289" y="2463800"/>
            <a:ext cx="6802686" cy="4051300"/>
          </a:xfrm>
          <a:prstGeom prst="rect">
            <a:avLst/>
          </a:prstGeom>
        </p:spPr>
      </p:pic>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31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3"/>
          <a:stretch>
            <a:fillRect/>
          </a:stretch>
        </p:blipFill>
        <p:spPr>
          <a:xfrm>
            <a:off x="2185600" y="2322068"/>
            <a:ext cx="6053725" cy="4051300"/>
          </a:xfrm>
          <a:prstGeom prst="rect">
            <a:avLst/>
          </a:prstGeom>
        </p:spPr>
      </p:pic>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869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3"/>
          <a:stretch>
            <a:fillRect/>
          </a:stretch>
        </p:blipFill>
        <p:spPr>
          <a:xfrm>
            <a:off x="2332363" y="2463800"/>
            <a:ext cx="6095293" cy="4051300"/>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3"/>
          <a:stretch>
            <a:fillRect/>
          </a:stretch>
        </p:blipFill>
        <p:spPr>
          <a:xfrm>
            <a:off x="1215118" y="2376876"/>
            <a:ext cx="10058400" cy="3829633"/>
          </a:xfrm>
          <a:prstGeom prst="rect">
            <a:avLst/>
          </a:prstGeom>
        </p:spPr>
      </p:pic>
      <p:sp>
        <p:nvSpPr>
          <p:cNvPr id="10" name="Oval 9">
            <a:extLst>
              <a:ext uri="{FF2B5EF4-FFF2-40B4-BE49-F238E27FC236}">
                <a16:creationId xmlns:a16="http://schemas.microsoft.com/office/drawing/2014/main" id="{FC8A48D7-2713-4F9E-A614-7B0EBC4C2956}"/>
              </a:ext>
            </a:extLst>
          </p:cNvPr>
          <p:cNvSpPr/>
          <p:nvPr/>
        </p:nvSpPr>
        <p:spPr>
          <a:xfrm>
            <a:off x="9859980" y="2388426"/>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208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3"/>
          <a:stretch>
            <a:fillRect/>
          </a:stretch>
        </p:blipFill>
        <p:spPr>
          <a:xfrm>
            <a:off x="1726619" y="2509836"/>
            <a:ext cx="8012770" cy="3863532"/>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3"/>
          <a:stretch>
            <a:fillRect/>
          </a:stretch>
        </p:blipFill>
        <p:spPr>
          <a:xfrm>
            <a:off x="1497545" y="2459502"/>
            <a:ext cx="8071145" cy="4051300"/>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SQL Workbench</a:t>
            </a:r>
          </a:p>
        </p:txBody>
      </p:sp>
      <p:pic>
        <p:nvPicPr>
          <p:cNvPr id="4" name="Picture 3">
            <a:extLst>
              <a:ext uri="{FF2B5EF4-FFF2-40B4-BE49-F238E27FC236}">
                <a16:creationId xmlns:a16="http://schemas.microsoft.com/office/drawing/2014/main" id="{C60CCFD8-A2EE-4A18-8A57-07ED73C59A00}"/>
              </a:ext>
            </a:extLst>
          </p:cNvPr>
          <p:cNvPicPr>
            <a:picLocks noChangeAspect="1"/>
          </p:cNvPicPr>
          <p:nvPr/>
        </p:nvPicPr>
        <p:blipFill>
          <a:blip r:embed="rId3"/>
          <a:stretch>
            <a:fillRect/>
          </a:stretch>
        </p:blipFill>
        <p:spPr>
          <a:xfrm>
            <a:off x="145743" y="2005556"/>
            <a:ext cx="9753600" cy="43053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6936836" y="3700777"/>
            <a:ext cx="1828800" cy="1828800"/>
          </a:xfrm>
          <a:prstGeom prst="rect">
            <a:avLst/>
          </a:prstGeom>
        </p:spPr>
      </p:pic>
      <p:sp>
        <p:nvSpPr>
          <p:cNvPr id="2" name="Title 1">
            <a:extLst>
              <a:ext uri="{FF2B5EF4-FFF2-40B4-BE49-F238E27FC236}">
                <a16:creationId xmlns:a16="http://schemas.microsoft.com/office/drawing/2014/main" id="{A208D274-BA4B-4614-B5A3-010C249B618F}"/>
              </a:ext>
            </a:extLst>
          </p:cNvPr>
          <p:cNvSpPr>
            <a:spLocks noGrp="1"/>
          </p:cNvSpPr>
          <p:nvPr>
            <p:ph type="title"/>
          </p:nvPr>
        </p:nvSpPr>
        <p:spPr/>
        <p:txBody>
          <a:bodyPr/>
          <a:lstStyle/>
          <a:p>
            <a:r>
              <a:rPr lang="en-US" dirty="0"/>
              <a:t>Glue Tutorial</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9848" y="2121408"/>
            <a:ext cx="10058400" cy="4050792"/>
          </a:xfrm>
        </p:spPr>
        <p:txBody>
          <a:bodyPr>
            <a:normAutofit fontScale="85000" lnSpcReduction="20000"/>
          </a:bodyPr>
          <a:lstStyle/>
          <a:p>
            <a:r>
              <a:rPr lang="en-US" dirty="0"/>
              <a:t>Prerequisites : </a:t>
            </a:r>
          </a:p>
          <a:p>
            <a:pPr lvl="1"/>
            <a:r>
              <a:rPr lang="en-US" dirty="0"/>
              <a:t>Clone git repository 		</a:t>
            </a:r>
            <a:r>
              <a:rPr lang="en-US" dirty="0">
                <a:hlinkClick r:id="rId3"/>
              </a:rPr>
              <a:t>https://github.com/jackdsilverman/aws-glue-tutorial.git</a:t>
            </a:r>
            <a:endParaRPr lang="en-US" dirty="0"/>
          </a:p>
          <a:p>
            <a:pPr lvl="1"/>
            <a:r>
              <a:rPr lang="en-US" dirty="0"/>
              <a:t>download SQL Workbench/j 	</a:t>
            </a:r>
            <a:r>
              <a:rPr lang="en-US" dirty="0">
                <a:hlinkClick r:id="rId4"/>
              </a:rPr>
              <a:t>https://www.sql-workbench.eu/</a:t>
            </a:r>
            <a:endParaRPr lang="en-US" dirty="0"/>
          </a:p>
          <a:p>
            <a:pPr lvl="1"/>
            <a:r>
              <a:rPr lang="en-US" dirty="0"/>
              <a:t>download redshift </a:t>
            </a:r>
            <a:r>
              <a:rPr lang="en-US" dirty="0" err="1"/>
              <a:t>jdbc</a:t>
            </a:r>
            <a:r>
              <a:rPr lang="en-US" dirty="0"/>
              <a:t> </a:t>
            </a:r>
            <a:r>
              <a:rPr lang="en-US"/>
              <a:t>driver 	</a:t>
            </a:r>
            <a:r>
              <a:rPr lang="en-US">
                <a:hlinkClick r:id="rId5"/>
              </a:rPr>
              <a:t>https</a:t>
            </a:r>
            <a:r>
              <a:rPr lang="en-US" dirty="0">
                <a:hlinkClick r:id="rId5"/>
              </a:rPr>
              <a:t>://docs.aws.amazon.com/redshift/latest/mgmt</a:t>
            </a:r>
            <a:r>
              <a:rPr lang="en-US">
                <a:hlinkClick r:id="rId5"/>
              </a:rPr>
              <a:t>/configure-jdbc-connection</a:t>
            </a:r>
            <a:r>
              <a:rPr lang="en-US" dirty="0">
                <a:hlinkClick r:id="rId5"/>
              </a:rPr>
              <a:t>.html#download-jdbc-driver</a:t>
            </a:r>
            <a:endParaRPr lang="en-US" dirty="0"/>
          </a:p>
          <a:p>
            <a:r>
              <a:rPr lang="en-US" dirty="0"/>
              <a:t>S3 bucket for storing the file</a:t>
            </a:r>
          </a:p>
          <a:p>
            <a:r>
              <a:rPr lang="en-US" dirty="0"/>
              <a:t>Athena table to access data in file</a:t>
            </a:r>
          </a:p>
          <a:p>
            <a:r>
              <a:rPr lang="en-US" dirty="0"/>
              <a:t>Glue connection</a:t>
            </a:r>
          </a:p>
          <a:p>
            <a:r>
              <a:rPr lang="en-US" dirty="0"/>
              <a:t>Glue job</a:t>
            </a:r>
          </a:p>
          <a:p>
            <a:r>
              <a:rPr lang="en-US" dirty="0"/>
              <a:t>Redshift connection</a:t>
            </a:r>
          </a:p>
          <a:p>
            <a:r>
              <a:rPr lang="en-US" dirty="0"/>
              <a:t>Redshift tables</a:t>
            </a:r>
          </a:p>
          <a:p>
            <a:r>
              <a:rPr lang="en-US" dirty="0"/>
              <a:t>Run glue job</a:t>
            </a:r>
          </a:p>
          <a:p>
            <a:r>
              <a:rPr lang="en-US" dirty="0" err="1"/>
              <a:t>QuickSight</a:t>
            </a:r>
            <a:endParaRPr lang="en-US" dirty="0"/>
          </a:p>
          <a:p>
            <a:endParaRPr lang="en-US" dirty="0"/>
          </a:p>
        </p:txBody>
      </p:sp>
    </p:spTree>
    <p:extLst>
      <p:ext uri="{BB962C8B-B14F-4D97-AF65-F5344CB8AC3E}">
        <p14:creationId xmlns:p14="http://schemas.microsoft.com/office/powerpoint/2010/main" val="153355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Create S3 Bucket</a:t>
            </a:r>
          </a:p>
        </p:txBody>
      </p:sp>
      <p:pic>
        <p:nvPicPr>
          <p:cNvPr id="5" name="Picture 4">
            <a:extLst>
              <a:ext uri="{FF2B5EF4-FFF2-40B4-BE49-F238E27FC236}">
                <a16:creationId xmlns:a16="http://schemas.microsoft.com/office/drawing/2014/main" id="{FFF7A81E-E459-4155-911F-AB37AE16B657}"/>
              </a:ext>
            </a:extLst>
          </p:cNvPr>
          <p:cNvPicPr>
            <a:picLocks noChangeAspect="1"/>
          </p:cNvPicPr>
          <p:nvPr/>
        </p:nvPicPr>
        <p:blipFill>
          <a:blip r:embed="rId3"/>
          <a:stretch>
            <a:fillRect/>
          </a:stretch>
        </p:blipFill>
        <p:spPr>
          <a:xfrm>
            <a:off x="145743" y="2005555"/>
            <a:ext cx="9753600" cy="4305300"/>
          </a:xfrm>
          <a:prstGeom prst="rect">
            <a:avLst/>
          </a:prstGeom>
        </p:spPr>
      </p:pic>
    </p:spTree>
    <p:extLst>
      <p:ext uri="{BB962C8B-B14F-4D97-AF65-F5344CB8AC3E}">
        <p14:creationId xmlns:p14="http://schemas.microsoft.com/office/powerpoint/2010/main" val="15344290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1331</TotalTime>
  <Words>2439</Words>
  <Application>Microsoft Office PowerPoint</Application>
  <PresentationFormat>Widescreen</PresentationFormat>
  <Paragraphs>364</Paragraphs>
  <Slides>79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Amazon Web Services</vt:lpstr>
      <vt:lpstr>AWS Glue</vt:lpstr>
      <vt:lpstr>AWS Glue</vt:lpstr>
      <vt:lpstr>ETL</vt:lpstr>
      <vt:lpstr>Why use Glue?</vt:lpstr>
      <vt:lpstr>Glue Tutorial</vt:lpstr>
      <vt:lpstr>Create S3 Bucket</vt:lpstr>
      <vt:lpstr>PowerPoint Presentation</vt:lpstr>
      <vt:lpstr>PowerPoint Presentation</vt:lpstr>
      <vt:lpstr>PowerPoint Presentation</vt:lpstr>
      <vt:lpstr>PowerPoint Presentation</vt:lpstr>
      <vt:lpstr>PowerPoint Presentation</vt:lpstr>
      <vt:lpstr>Aws Glue Crawler</vt:lpstr>
      <vt:lpstr>Glue Crawler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Athena</vt:lpstr>
      <vt:lpstr>Athena</vt:lpstr>
      <vt:lpstr>Athena</vt:lpstr>
      <vt:lpstr>Athena</vt:lpstr>
      <vt:lpstr>Aws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Redshift</vt:lpstr>
      <vt:lpstr>PowerPoint Presentation</vt:lpstr>
      <vt:lpstr>PowerPoint Presentation</vt:lpstr>
      <vt:lpstr>PowerPoint Presentation</vt:lpstr>
      <vt:lpstr>PowerPoint Presentation</vt:lpstr>
      <vt:lpstr>PowerPoint Presentation</vt:lpstr>
      <vt:lpstr>PowerPoint Presentation</vt:lpstr>
      <vt:lpstr>Additional AWS Tools</vt:lpstr>
      <vt:lpstr>Glue Trigger</vt:lpstr>
      <vt:lpstr>PowerPoint Presentation</vt:lpstr>
      <vt:lpstr>PowerPoint Presentation</vt:lpstr>
      <vt:lpstr>PowerPoint Presentation</vt:lpstr>
      <vt:lpstr>PowerPoint Presentation</vt:lpstr>
      <vt:lpstr>CloudFormation </vt:lpstr>
      <vt:lpstr>QuickSight</vt:lpstr>
      <vt:lpstr>QuickSight</vt:lpstr>
      <vt:lpstr>QuickSight</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SQL Workbench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85</cp:revision>
  <dcterms:created xsi:type="dcterms:W3CDTF">2018-07-27T13:09:52Z</dcterms:created>
  <dcterms:modified xsi:type="dcterms:W3CDTF">2018-08-02T14:56:50Z</dcterms:modified>
</cp:coreProperties>
</file>